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1750" r:id="rId2"/>
    <p:sldId id="1761" r:id="rId3"/>
    <p:sldId id="2391" r:id="rId4"/>
    <p:sldId id="2400" r:id="rId5"/>
    <p:sldId id="2399" r:id="rId6"/>
    <p:sldId id="2394" r:id="rId7"/>
    <p:sldId id="2395" r:id="rId8"/>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8DE25C-F8A1-E2ED-2BA1-455CCCD84C51}" name="Jorge Alejandro Hidalgo López" initials="JH" userId="S::jhidalgo@icafe.cr::165ae0b1-4c40-4a51-b33d-0577af1465f0" providerId="AD"/>
  <p188:author id="{AE95C884-D084-C9DC-0CCA-D1FDF7D8394A}" name="MARIA VALERIA CORTES ARGUEDAS" initials="MC" userId="S::mcortesa@ulicori.net::8ca958ba-f199-46ff-81f1-9e8308162b65" providerId="AD"/>
  <p188:author id="{D3BC1BEE-A921-8A99-EEBF-820515B07BA4}" name="Alcides Quirós Madrigal" initials="AQ" userId="S::aquiros@icafe.cr::563ef6b0-44ac-4dc2-bb80-7730568c189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507B"/>
    <a:srgbClr val="499057"/>
    <a:srgbClr val="83A589"/>
    <a:srgbClr val="6DA679"/>
    <a:srgbClr val="FFFFFF"/>
    <a:srgbClr val="008080"/>
    <a:srgbClr val="C00000"/>
    <a:srgbClr val="648F6C"/>
    <a:srgbClr val="FF66FF"/>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5D3F04-B3D2-4046-B3AC-D131CEEC3C8A}" v="6" dt="2026-01-20T17:04:25.657"/>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52" autoAdjust="0"/>
    <p:restoredTop sz="94660"/>
  </p:normalViewPr>
  <p:slideViewPr>
    <p:cSldViewPr snapToGrid="0" showGuides="1">
      <p:cViewPr varScale="1">
        <p:scale>
          <a:sx n="111" d="100"/>
          <a:sy n="111" d="100"/>
        </p:scale>
        <p:origin x="582"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6"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Carlos Castillo Molina" userId="3321f39d-c43d-4dc1-aab8-e37c264880eb" providerId="ADAL" clId="{CF0E7DC8-4F83-4E08-A75A-7ECE842A8D81}"/>
    <pc:docChg chg="undo redo custSel addSld delSld modSld sldOrd">
      <pc:chgData name="Juan Carlos Castillo Molina" userId="3321f39d-c43d-4dc1-aab8-e37c264880eb" providerId="ADAL" clId="{CF0E7DC8-4F83-4E08-A75A-7ECE842A8D81}" dt="2026-01-20T17:09:10.663" v="2342" actId="20577"/>
      <pc:docMkLst>
        <pc:docMk/>
      </pc:docMkLst>
      <pc:sldChg chg="modSp mod">
        <pc:chgData name="Juan Carlos Castillo Molina" userId="3321f39d-c43d-4dc1-aab8-e37c264880eb" providerId="ADAL" clId="{CF0E7DC8-4F83-4E08-A75A-7ECE842A8D81}" dt="2026-01-20T16:32:49.138" v="2235" actId="20577"/>
        <pc:sldMkLst>
          <pc:docMk/>
          <pc:sldMk cId="2794951255" sldId="1750"/>
        </pc:sldMkLst>
        <pc:spChg chg="mod">
          <ac:chgData name="Juan Carlos Castillo Molina" userId="3321f39d-c43d-4dc1-aab8-e37c264880eb" providerId="ADAL" clId="{CF0E7DC8-4F83-4E08-A75A-7ECE842A8D81}" dt="2026-01-20T16:32:49.138" v="2235" actId="20577"/>
          <ac:spMkLst>
            <pc:docMk/>
            <pc:sldMk cId="2794951255" sldId="1750"/>
            <ac:spMk id="7" creationId="{3071343C-7329-FA2B-6A24-367A0C259788}"/>
          </ac:spMkLst>
        </pc:spChg>
      </pc:sldChg>
      <pc:sldChg chg="addSp delSp modSp add mod ord">
        <pc:chgData name="Juan Carlos Castillo Molina" userId="3321f39d-c43d-4dc1-aab8-e37c264880eb" providerId="ADAL" clId="{CF0E7DC8-4F83-4E08-A75A-7ECE842A8D81}" dt="2026-01-20T17:09:10.663" v="2342" actId="20577"/>
        <pc:sldMkLst>
          <pc:docMk/>
          <pc:sldMk cId="1352064200" sldId="1761"/>
        </pc:sldMkLst>
        <pc:spChg chg="mod">
          <ac:chgData name="Juan Carlos Castillo Molina" userId="3321f39d-c43d-4dc1-aab8-e37c264880eb" providerId="ADAL" clId="{CF0E7DC8-4F83-4E08-A75A-7ECE842A8D81}" dt="2026-01-20T17:09:10.663" v="2342" actId="20577"/>
          <ac:spMkLst>
            <pc:docMk/>
            <pc:sldMk cId="1352064200" sldId="1761"/>
            <ac:spMk id="8" creationId="{BE541462-B9DC-E425-92CE-1A56DE1AB071}"/>
          </ac:spMkLst>
        </pc:spChg>
        <pc:picChg chg="add mod">
          <ac:chgData name="Juan Carlos Castillo Molina" userId="3321f39d-c43d-4dc1-aab8-e37c264880eb" providerId="ADAL" clId="{CF0E7DC8-4F83-4E08-A75A-7ECE842A8D81}" dt="2026-01-20T17:09:07.392" v="2339" actId="14100"/>
          <ac:picMkLst>
            <pc:docMk/>
            <pc:sldMk cId="1352064200" sldId="1761"/>
            <ac:picMk id="9" creationId="{5E9D1776-62D2-1DDC-C129-384A23CFAEFD}"/>
          </ac:picMkLst>
        </pc:picChg>
        <pc:picChg chg="add del mod">
          <ac:chgData name="Juan Carlos Castillo Molina" userId="3321f39d-c43d-4dc1-aab8-e37c264880eb" providerId="ADAL" clId="{CF0E7DC8-4F83-4E08-A75A-7ECE842A8D81}" dt="2026-01-20T16:32:52.886" v="2236" actId="478"/>
          <ac:picMkLst>
            <pc:docMk/>
            <pc:sldMk cId="1352064200" sldId="1761"/>
            <ac:picMk id="13" creationId="{8F7553A2-8EF4-09BC-2DD8-7BFE1F79D27E}"/>
          </ac:picMkLst>
        </pc:picChg>
      </pc:sldChg>
      <pc:sldChg chg="addSp delSp modSp mod">
        <pc:chgData name="Juan Carlos Castillo Molina" userId="3321f39d-c43d-4dc1-aab8-e37c264880eb" providerId="ADAL" clId="{CF0E7DC8-4F83-4E08-A75A-7ECE842A8D81}" dt="2026-01-20T16:34:09.571" v="2265" actId="20577"/>
        <pc:sldMkLst>
          <pc:docMk/>
          <pc:sldMk cId="2013504756" sldId="2391"/>
        </pc:sldMkLst>
        <pc:spChg chg="mod">
          <ac:chgData name="Juan Carlos Castillo Molina" userId="3321f39d-c43d-4dc1-aab8-e37c264880eb" providerId="ADAL" clId="{CF0E7DC8-4F83-4E08-A75A-7ECE842A8D81}" dt="2026-01-20T16:34:09.571" v="2265" actId="20577"/>
          <ac:spMkLst>
            <pc:docMk/>
            <pc:sldMk cId="2013504756" sldId="2391"/>
            <ac:spMk id="9" creationId="{8579145C-49E3-0CEF-8542-96299EDA1AE4}"/>
          </ac:spMkLst>
        </pc:spChg>
        <pc:spChg chg="mod">
          <ac:chgData name="Juan Carlos Castillo Molina" userId="3321f39d-c43d-4dc1-aab8-e37c264880eb" providerId="ADAL" clId="{CF0E7DC8-4F83-4E08-A75A-7ECE842A8D81}" dt="2026-01-20T16:33:56.424" v="2242" actId="20577"/>
          <ac:spMkLst>
            <pc:docMk/>
            <pc:sldMk cId="2013504756" sldId="2391"/>
            <ac:spMk id="10" creationId="{9E7255E1-6B42-980D-5C05-1EBB56E41197}"/>
          </ac:spMkLst>
        </pc:spChg>
        <pc:graphicFrameChg chg="add mod">
          <ac:chgData name="Juan Carlos Castillo Molina" userId="3321f39d-c43d-4dc1-aab8-e37c264880eb" providerId="ADAL" clId="{CF0E7DC8-4F83-4E08-A75A-7ECE842A8D81}" dt="2026-01-20T16:33:54.103" v="2239" actId="1076"/>
          <ac:graphicFrameMkLst>
            <pc:docMk/>
            <pc:sldMk cId="2013504756" sldId="2391"/>
            <ac:graphicFrameMk id="2" creationId="{CFF3D558-FF76-5A0D-C54C-A106892DD317}"/>
          </ac:graphicFrameMkLst>
        </pc:graphicFrameChg>
        <pc:graphicFrameChg chg="add del mod">
          <ac:chgData name="Juan Carlos Castillo Molina" userId="3321f39d-c43d-4dc1-aab8-e37c264880eb" providerId="ADAL" clId="{CF0E7DC8-4F83-4E08-A75A-7ECE842A8D81}" dt="2026-01-20T16:33:47.884" v="2237" actId="478"/>
          <ac:graphicFrameMkLst>
            <pc:docMk/>
            <pc:sldMk cId="2013504756" sldId="2391"/>
            <ac:graphicFrameMk id="3" creationId="{7C5CD8E5-B1C4-8079-AF1E-22FAEC96ECC5}"/>
          </ac:graphicFrameMkLst>
        </pc:graphicFrameChg>
      </pc:sldChg>
      <pc:sldChg chg="addSp delSp modSp mod">
        <pc:chgData name="Juan Carlos Castillo Molina" userId="3321f39d-c43d-4dc1-aab8-e37c264880eb" providerId="ADAL" clId="{CF0E7DC8-4F83-4E08-A75A-7ECE842A8D81}" dt="2026-01-20T16:57:24.702" v="2297" actId="20577"/>
        <pc:sldMkLst>
          <pc:docMk/>
          <pc:sldMk cId="1333236092" sldId="2394"/>
        </pc:sldMkLst>
        <pc:spChg chg="mod">
          <ac:chgData name="Juan Carlos Castillo Molina" userId="3321f39d-c43d-4dc1-aab8-e37c264880eb" providerId="ADAL" clId="{CF0E7DC8-4F83-4E08-A75A-7ECE842A8D81}" dt="2026-01-06T16:52:20.355" v="2082" actId="20577"/>
          <ac:spMkLst>
            <pc:docMk/>
            <pc:sldMk cId="1333236092" sldId="2394"/>
            <ac:spMk id="3" creationId="{41812080-3D6B-4843-DB55-3ADC63C7F107}"/>
          </ac:spMkLst>
        </pc:spChg>
        <pc:spChg chg="mod">
          <ac:chgData name="Juan Carlos Castillo Molina" userId="3321f39d-c43d-4dc1-aab8-e37c264880eb" providerId="ADAL" clId="{CF0E7DC8-4F83-4E08-A75A-7ECE842A8D81}" dt="2026-01-20T16:57:24.702" v="2297" actId="20577"/>
          <ac:spMkLst>
            <pc:docMk/>
            <pc:sldMk cId="1333236092" sldId="2394"/>
            <ac:spMk id="4" creationId="{EB64F95F-9BFD-A573-5ADC-862563D740B7}"/>
          </ac:spMkLst>
        </pc:spChg>
        <pc:graphicFrameChg chg="add del mod modGraphic">
          <ac:chgData name="Juan Carlos Castillo Molina" userId="3321f39d-c43d-4dc1-aab8-e37c264880eb" providerId="ADAL" clId="{CF0E7DC8-4F83-4E08-A75A-7ECE842A8D81}" dt="2026-01-20T16:56:44.951" v="2285" actId="478"/>
          <ac:graphicFrameMkLst>
            <pc:docMk/>
            <pc:sldMk cId="1333236092" sldId="2394"/>
            <ac:graphicFrameMk id="5" creationId="{91BCB1EB-E4C6-8831-0495-3E59FDBAC08F}"/>
          </ac:graphicFrameMkLst>
        </pc:graphicFrameChg>
        <pc:graphicFrameChg chg="add del mod">
          <ac:chgData name="Juan Carlos Castillo Molina" userId="3321f39d-c43d-4dc1-aab8-e37c264880eb" providerId="ADAL" clId="{CF0E7DC8-4F83-4E08-A75A-7ECE842A8D81}" dt="2026-01-20T16:56:59.901" v="2289" actId="478"/>
          <ac:graphicFrameMkLst>
            <pc:docMk/>
            <pc:sldMk cId="1333236092" sldId="2394"/>
            <ac:graphicFrameMk id="6" creationId="{7C91938B-C033-45A8-B772-192C7F469E4B}"/>
          </ac:graphicFrameMkLst>
        </pc:graphicFrameChg>
        <pc:graphicFrameChg chg="add mod modGraphic">
          <ac:chgData name="Juan Carlos Castillo Molina" userId="3321f39d-c43d-4dc1-aab8-e37c264880eb" providerId="ADAL" clId="{CF0E7DC8-4F83-4E08-A75A-7ECE842A8D81}" dt="2026-01-20T16:56:57.504" v="2288" actId="14100"/>
          <ac:graphicFrameMkLst>
            <pc:docMk/>
            <pc:sldMk cId="1333236092" sldId="2394"/>
            <ac:graphicFrameMk id="7" creationId="{706238AE-58F8-47C1-2FFC-42D82F036DCE}"/>
          </ac:graphicFrameMkLst>
        </pc:graphicFrameChg>
        <pc:graphicFrameChg chg="add mod">
          <ac:chgData name="Juan Carlos Castillo Molina" userId="3321f39d-c43d-4dc1-aab8-e37c264880eb" providerId="ADAL" clId="{CF0E7DC8-4F83-4E08-A75A-7ECE842A8D81}" dt="2026-01-20T16:57:17.183" v="2294" actId="14100"/>
          <ac:graphicFrameMkLst>
            <pc:docMk/>
            <pc:sldMk cId="1333236092" sldId="2394"/>
            <ac:graphicFrameMk id="8" creationId="{7C91938B-C033-45A8-B772-192C7F469E4B}"/>
          </ac:graphicFrameMkLst>
        </pc:graphicFrameChg>
      </pc:sldChg>
      <pc:sldChg chg="addSp delSp modSp mod">
        <pc:chgData name="Juan Carlos Castillo Molina" userId="3321f39d-c43d-4dc1-aab8-e37c264880eb" providerId="ADAL" clId="{CF0E7DC8-4F83-4E08-A75A-7ECE842A8D81}" dt="2026-01-20T17:05:05.832" v="2332" actId="20577"/>
        <pc:sldMkLst>
          <pc:docMk/>
          <pc:sldMk cId="371597856" sldId="2395"/>
        </pc:sldMkLst>
        <pc:spChg chg="mod">
          <ac:chgData name="Juan Carlos Castillo Molina" userId="3321f39d-c43d-4dc1-aab8-e37c264880eb" providerId="ADAL" clId="{CF0E7DC8-4F83-4E08-A75A-7ECE842A8D81}" dt="2026-01-20T16:57:50.291" v="2316" actId="20577"/>
          <ac:spMkLst>
            <pc:docMk/>
            <pc:sldMk cId="371597856" sldId="2395"/>
            <ac:spMk id="3" creationId="{BD59D6AE-581F-1182-D394-B4BDCD87FE09}"/>
          </ac:spMkLst>
        </pc:spChg>
        <pc:spChg chg="mod">
          <ac:chgData name="Juan Carlos Castillo Molina" userId="3321f39d-c43d-4dc1-aab8-e37c264880eb" providerId="ADAL" clId="{CF0E7DC8-4F83-4E08-A75A-7ECE842A8D81}" dt="2026-01-20T17:05:05.832" v="2332" actId="20577"/>
          <ac:spMkLst>
            <pc:docMk/>
            <pc:sldMk cId="371597856" sldId="2395"/>
            <ac:spMk id="4" creationId="{7B580CF2-C169-E5E8-677A-BEB67269D811}"/>
          </ac:spMkLst>
        </pc:spChg>
        <pc:graphicFrameChg chg="add del mod modGraphic">
          <ac:chgData name="Juan Carlos Castillo Molina" userId="3321f39d-c43d-4dc1-aab8-e37c264880eb" providerId="ADAL" clId="{CF0E7DC8-4F83-4E08-A75A-7ECE842A8D81}" dt="2026-01-20T16:57:56.654" v="2317" actId="478"/>
          <ac:graphicFrameMkLst>
            <pc:docMk/>
            <pc:sldMk cId="371597856" sldId="2395"/>
            <ac:graphicFrameMk id="5" creationId="{49DAB717-A4C5-5DC2-9D78-AF201FE26A13}"/>
          </ac:graphicFrameMkLst>
        </pc:graphicFrameChg>
        <pc:graphicFrameChg chg="add mod modGraphic">
          <ac:chgData name="Juan Carlos Castillo Molina" userId="3321f39d-c43d-4dc1-aab8-e37c264880eb" providerId="ADAL" clId="{CF0E7DC8-4F83-4E08-A75A-7ECE842A8D81}" dt="2026-01-20T17:05:02.930" v="2329" actId="1076"/>
          <ac:graphicFrameMkLst>
            <pc:docMk/>
            <pc:sldMk cId="371597856" sldId="2395"/>
            <ac:graphicFrameMk id="6" creationId="{A460E29F-5C39-E22C-B070-92FD702C678E}"/>
          </ac:graphicFrameMkLst>
        </pc:graphicFrameChg>
        <pc:picChg chg="mod">
          <ac:chgData name="Juan Carlos Castillo Molina" userId="3321f39d-c43d-4dc1-aab8-e37c264880eb" providerId="ADAL" clId="{CF0E7DC8-4F83-4E08-A75A-7ECE842A8D81}" dt="2026-01-06T17:15:26.742" v="2195" actId="1076"/>
          <ac:picMkLst>
            <pc:docMk/>
            <pc:sldMk cId="371597856" sldId="2395"/>
            <ac:picMk id="11" creationId="{8BCDA643-E446-3B6F-08CC-4536C5D98B18}"/>
          </ac:picMkLst>
        </pc:picChg>
      </pc:sldChg>
      <pc:sldChg chg="addSp delSp modSp mod">
        <pc:chgData name="Juan Carlos Castillo Molina" userId="3321f39d-c43d-4dc1-aab8-e37c264880eb" providerId="ADAL" clId="{CF0E7DC8-4F83-4E08-A75A-7ECE842A8D81}" dt="2026-01-20T16:43:00.499" v="2284" actId="20577"/>
        <pc:sldMkLst>
          <pc:docMk/>
          <pc:sldMk cId="208528483" sldId="2399"/>
        </pc:sldMkLst>
        <pc:spChg chg="mod">
          <ac:chgData name="Juan Carlos Castillo Molina" userId="3321f39d-c43d-4dc1-aab8-e37c264880eb" providerId="ADAL" clId="{CF0E7DC8-4F83-4E08-A75A-7ECE842A8D81}" dt="2026-01-20T16:43:00.499" v="2284" actId="20577"/>
          <ac:spMkLst>
            <pc:docMk/>
            <pc:sldMk cId="208528483" sldId="2399"/>
            <ac:spMk id="4" creationId="{40247301-45D5-C4F6-D04D-710A275720CE}"/>
          </ac:spMkLst>
        </pc:spChg>
        <pc:graphicFrameChg chg="add mod modGraphic">
          <ac:chgData name="Juan Carlos Castillo Molina" userId="3321f39d-c43d-4dc1-aab8-e37c264880eb" providerId="ADAL" clId="{CF0E7DC8-4F83-4E08-A75A-7ECE842A8D81}" dt="2026-01-20T16:42:58.236" v="2281" actId="1076"/>
          <ac:graphicFrameMkLst>
            <pc:docMk/>
            <pc:sldMk cId="208528483" sldId="2399"/>
            <ac:graphicFrameMk id="5" creationId="{225B9454-A9D7-D91E-8967-FD20887CF4C3}"/>
          </ac:graphicFrameMkLst>
        </pc:graphicFrameChg>
        <pc:graphicFrameChg chg="add del mod modGraphic">
          <ac:chgData name="Juan Carlos Castillo Molina" userId="3321f39d-c43d-4dc1-aab8-e37c264880eb" providerId="ADAL" clId="{CF0E7DC8-4F83-4E08-A75A-7ECE842A8D81}" dt="2026-01-20T16:42:42.766" v="2274" actId="478"/>
          <ac:graphicFrameMkLst>
            <pc:docMk/>
            <pc:sldMk cId="208528483" sldId="2399"/>
            <ac:graphicFrameMk id="6" creationId="{EC36458A-7FF8-0662-4F6C-E45334541A15}"/>
          </ac:graphicFrameMkLst>
        </pc:graphicFrameChg>
      </pc:sldChg>
      <pc:sldChg chg="addSp delSp modSp mod">
        <pc:chgData name="Juan Carlos Castillo Molina" userId="3321f39d-c43d-4dc1-aab8-e37c264880eb" providerId="ADAL" clId="{CF0E7DC8-4F83-4E08-A75A-7ECE842A8D81}" dt="2026-01-20T16:39:45.252" v="2273" actId="20577"/>
        <pc:sldMkLst>
          <pc:docMk/>
          <pc:sldMk cId="3792064127" sldId="2400"/>
        </pc:sldMkLst>
        <pc:spChg chg="mod">
          <ac:chgData name="Juan Carlos Castillo Molina" userId="3321f39d-c43d-4dc1-aab8-e37c264880eb" providerId="ADAL" clId="{CF0E7DC8-4F83-4E08-A75A-7ECE842A8D81}" dt="2026-01-20T16:39:45.252" v="2273" actId="20577"/>
          <ac:spMkLst>
            <pc:docMk/>
            <pc:sldMk cId="3792064127" sldId="2400"/>
            <ac:spMk id="3" creationId="{844E946B-731D-2944-BB91-C2E6ABE84B93}"/>
          </ac:spMkLst>
        </pc:spChg>
        <pc:graphicFrameChg chg="add mod modGraphic">
          <ac:chgData name="Juan Carlos Castillo Molina" userId="3321f39d-c43d-4dc1-aab8-e37c264880eb" providerId="ADAL" clId="{CF0E7DC8-4F83-4E08-A75A-7ECE842A8D81}" dt="2026-01-20T16:39:42.269" v="2270" actId="14100"/>
          <ac:graphicFrameMkLst>
            <pc:docMk/>
            <pc:sldMk cId="3792064127" sldId="2400"/>
            <ac:graphicFrameMk id="4" creationId="{F4212CE7-2969-462A-59BD-0D31D7B9BE11}"/>
          </ac:graphicFrameMkLst>
        </pc:graphicFrameChg>
        <pc:graphicFrameChg chg="add del mod modGraphic">
          <ac:chgData name="Juan Carlos Castillo Molina" userId="3321f39d-c43d-4dc1-aab8-e37c264880eb" providerId="ADAL" clId="{CF0E7DC8-4F83-4E08-A75A-7ECE842A8D81}" dt="2026-01-20T16:39:30.398" v="2266" actId="478"/>
          <ac:graphicFrameMkLst>
            <pc:docMk/>
            <pc:sldMk cId="3792064127" sldId="2400"/>
            <ac:graphicFrameMk id="5" creationId="{D6F11AA9-B51A-8A08-948B-CA8B1DE6CAF3}"/>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'Diap 6'!$N$185</c:f>
              <c:strCache>
                <c:ptCount val="1"/>
                <c:pt idx="0">
                  <c:v>Precio Promedio Exportacion USD</c:v>
                </c:pt>
              </c:strCache>
            </c:strRef>
          </c:tx>
          <c:spPr>
            <a:solidFill>
              <a:srgbClr val="7030A0"/>
            </a:solidFill>
            <a:ln>
              <a:noFill/>
            </a:ln>
            <a:effectLst/>
          </c:spPr>
          <c:invertIfNegative val="0"/>
          <c:dPt>
            <c:idx val="0"/>
            <c:invertIfNegative val="0"/>
            <c:bubble3D val="0"/>
            <c:extLst>
              <c:ext xmlns:c16="http://schemas.microsoft.com/office/drawing/2014/chart" uri="{C3380CC4-5D6E-409C-BE32-E72D297353CC}">
                <c16:uniqueId val="{00000000-07EC-40D0-8728-3A8DF7C06E4A}"/>
              </c:ext>
            </c:extLst>
          </c:dPt>
          <c:dPt>
            <c:idx val="1"/>
            <c:invertIfNegative val="0"/>
            <c:bubble3D val="0"/>
            <c:spPr>
              <a:solidFill>
                <a:srgbClr val="0070C0"/>
              </a:solidFill>
              <a:ln>
                <a:solidFill>
                  <a:srgbClr val="7030A0"/>
                </a:solidFill>
              </a:ln>
              <a:effectLst/>
            </c:spPr>
            <c:extLst>
              <c:ext xmlns:c16="http://schemas.microsoft.com/office/drawing/2014/chart" uri="{C3380CC4-5D6E-409C-BE32-E72D297353CC}">
                <c16:uniqueId val="{00000002-07EC-40D0-8728-3A8DF7C06E4A}"/>
              </c:ext>
            </c:extLst>
          </c:dPt>
          <c:dPt>
            <c:idx val="2"/>
            <c:invertIfNegative val="0"/>
            <c:bubble3D val="0"/>
            <c:spPr>
              <a:solidFill>
                <a:srgbClr val="92D050"/>
              </a:solidFill>
              <a:ln>
                <a:noFill/>
              </a:ln>
              <a:effectLst/>
            </c:spPr>
            <c:extLst>
              <c:ext xmlns:c16="http://schemas.microsoft.com/office/drawing/2014/chart" uri="{C3380CC4-5D6E-409C-BE32-E72D297353CC}">
                <c16:uniqueId val="{00000004-07EC-40D0-8728-3A8DF7C06E4A}"/>
              </c:ext>
            </c:extLst>
          </c:dPt>
          <c:dLbls>
            <c:dLbl>
              <c:idx val="0"/>
              <c:layout>
                <c:manualLayout>
                  <c:x val="-2.0492588145942216E-2"/>
                  <c:y val="-2.749612911380405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7EC-40D0-8728-3A8DF7C06E4A}"/>
                </c:ext>
              </c:extLst>
            </c:dLbl>
            <c:dLbl>
              <c:idx val="1"/>
              <c:layout>
                <c:manualLayout>
                  <c:x val="-7.8306654893690354E-3"/>
                  <c:y val="1.856445420504637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07EC-40D0-8728-3A8DF7C06E4A}"/>
                </c:ext>
              </c:extLst>
            </c:dLbl>
            <c:dLbl>
              <c:idx val="2"/>
              <c:layout>
                <c:manualLayout>
                  <c:x val="2.0590847261088736E-2"/>
                  <c:y val="-5.016352519235934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07EC-40D0-8728-3A8DF7C06E4A}"/>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'Diap 6'!$P$184:$R$184</c:f>
              <c:strCache>
                <c:ptCount val="3"/>
                <c:pt idx="0">
                  <c:v>2023-2024</c:v>
                </c:pt>
                <c:pt idx="1">
                  <c:v> 2024-2025 </c:v>
                </c:pt>
                <c:pt idx="2">
                  <c:v> 2025-2026 </c:v>
                </c:pt>
              </c:strCache>
            </c:strRef>
          </c:cat>
          <c:val>
            <c:numRef>
              <c:f>'Diap 6'!$P$185:$R$185</c:f>
              <c:numCache>
                <c:formatCode>_(* #,##0.00_);_(* \(#,##0.00\);_(* "-"??_);_(@_)</c:formatCode>
                <c:ptCount val="3"/>
                <c:pt idx="0">
                  <c:v>217.42</c:v>
                </c:pt>
                <c:pt idx="1">
                  <c:v>275.99</c:v>
                </c:pt>
                <c:pt idx="2">
                  <c:v>340.98</c:v>
                </c:pt>
              </c:numCache>
            </c:numRef>
          </c:val>
          <c:extLst>
            <c:ext xmlns:c16="http://schemas.microsoft.com/office/drawing/2014/chart" uri="{C3380CC4-5D6E-409C-BE32-E72D297353CC}">
              <c16:uniqueId val="{00000005-07EC-40D0-8728-3A8DF7C06E4A}"/>
            </c:ext>
          </c:extLst>
        </c:ser>
        <c:dLbls>
          <c:showLegendKey val="0"/>
          <c:showVal val="0"/>
          <c:showCatName val="0"/>
          <c:showSerName val="0"/>
          <c:showPercent val="0"/>
          <c:showBubbleSize val="0"/>
        </c:dLbls>
        <c:gapWidth val="150"/>
        <c:axId val="1340128896"/>
        <c:axId val="1015779808"/>
      </c:barChart>
      <c:lineChart>
        <c:grouping val="standard"/>
        <c:varyColors val="0"/>
        <c:ser>
          <c:idx val="1"/>
          <c:order val="1"/>
          <c:tx>
            <c:strRef>
              <c:f>'Diap 6'!$N$186</c:f>
              <c:strCache>
                <c:ptCount val="1"/>
                <c:pt idx="0">
                  <c:v>Precio Promedio CN CRC</c:v>
                </c:pt>
              </c:strCache>
            </c:strRef>
          </c:tx>
          <c:spPr>
            <a:ln w="28575" cap="rnd">
              <a:solidFill>
                <a:schemeClr val="accent2"/>
              </a:solidFill>
              <a:round/>
            </a:ln>
            <a:effectLst/>
          </c:spPr>
          <c:marker>
            <c:symbol val="none"/>
          </c:marker>
          <c:cat>
            <c:strRef>
              <c:f>'Diap 6'!$P$184:$R$184</c:f>
              <c:strCache>
                <c:ptCount val="3"/>
                <c:pt idx="0">
                  <c:v>2023-2024</c:v>
                </c:pt>
                <c:pt idx="1">
                  <c:v> 2024-2025 </c:v>
                </c:pt>
                <c:pt idx="2">
                  <c:v> 2025-2026 </c:v>
                </c:pt>
              </c:strCache>
            </c:strRef>
          </c:cat>
          <c:val>
            <c:numRef>
              <c:f>'Diap 6'!$P$186:$R$186</c:f>
              <c:numCache>
                <c:formatCode>_(* #,##0.00_);_(* \(#,##0.00\);_(* "-"??_);_(@_)</c:formatCode>
                <c:ptCount val="3"/>
                <c:pt idx="0">
                  <c:v>1943.91</c:v>
                </c:pt>
                <c:pt idx="1">
                  <c:v>2464.06</c:v>
                </c:pt>
                <c:pt idx="2">
                  <c:v>3210.32</c:v>
                </c:pt>
              </c:numCache>
            </c:numRef>
          </c:val>
          <c:smooth val="0"/>
          <c:extLst>
            <c:ext xmlns:c16="http://schemas.microsoft.com/office/drawing/2014/chart" uri="{C3380CC4-5D6E-409C-BE32-E72D297353CC}">
              <c16:uniqueId val="{00000006-07EC-40D0-8728-3A8DF7C06E4A}"/>
            </c:ext>
          </c:extLst>
        </c:ser>
        <c:dLbls>
          <c:showLegendKey val="0"/>
          <c:showVal val="0"/>
          <c:showCatName val="0"/>
          <c:showSerName val="0"/>
          <c:showPercent val="0"/>
          <c:showBubbleSize val="0"/>
        </c:dLbls>
        <c:marker val="1"/>
        <c:smooth val="0"/>
        <c:axId val="1778251136"/>
        <c:axId val="1454926112"/>
      </c:lineChart>
      <c:catAx>
        <c:axId val="1778251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54926112"/>
        <c:crosses val="autoZero"/>
        <c:auto val="1"/>
        <c:lblAlgn val="ctr"/>
        <c:lblOffset val="100"/>
        <c:noMultiLvlLbl val="0"/>
      </c:catAx>
      <c:valAx>
        <c:axId val="1454926112"/>
        <c:scaling>
          <c:orientation val="minMax"/>
        </c:scaling>
        <c:delete val="0"/>
        <c:axPos val="l"/>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78251136"/>
        <c:crosses val="autoZero"/>
        <c:crossBetween val="between"/>
      </c:valAx>
      <c:valAx>
        <c:axId val="1015779808"/>
        <c:scaling>
          <c:orientation val="minMax"/>
        </c:scaling>
        <c:delete val="0"/>
        <c:axPos val="r"/>
        <c:numFmt formatCode="_(* #,##0.00_);_(* \(#,##0.00\);_(* &quot;-&quot;??_);_(@_)"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40128896"/>
        <c:crosses val="max"/>
        <c:crossBetween val="between"/>
      </c:valAx>
      <c:catAx>
        <c:axId val="1340128896"/>
        <c:scaling>
          <c:orientation val="minMax"/>
        </c:scaling>
        <c:delete val="1"/>
        <c:axPos val="b"/>
        <c:numFmt formatCode="General" sourceLinked="1"/>
        <c:majorTickMark val="out"/>
        <c:minorTickMark val="none"/>
        <c:tickLblPos val="nextTo"/>
        <c:crossAx val="1015779808"/>
        <c:crosses val="autoZero"/>
        <c:auto val="1"/>
        <c:lblAlgn val="ctr"/>
        <c:lblOffset val="100"/>
        <c:noMultiLvlLbl val="0"/>
      </c:catAx>
      <c:spPr>
        <a:noFill/>
        <a:ln>
          <a:noFill/>
        </a:ln>
        <a:effectLst/>
      </c:spPr>
    </c:plotArea>
    <c:legend>
      <c:legendPos val="b"/>
      <c:layout>
        <c:manualLayout>
          <c:xMode val="edge"/>
          <c:yMode val="edge"/>
          <c:x val="0.32674458729137146"/>
          <c:y val="0.82001018188034058"/>
          <c:w val="0.34320514761922272"/>
          <c:h val="0.1632024270872440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D7B7C8-A469-4311-B95E-6D8224B95227}" type="datetimeFigureOut">
              <a:rPr lang="es-CR" smtClean="0"/>
              <a:t>20/1/2026</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A1F829-7979-4A36-9F32-90186E00557B}" type="slidenum">
              <a:rPr lang="es-CR" smtClean="0"/>
              <a:t>‹Nº›</a:t>
            </a:fld>
            <a:endParaRPr lang="es-CR"/>
          </a:p>
        </p:txBody>
      </p:sp>
    </p:spTree>
    <p:extLst>
      <p:ext uri="{BB962C8B-B14F-4D97-AF65-F5344CB8AC3E}">
        <p14:creationId xmlns:p14="http://schemas.microsoft.com/office/powerpoint/2010/main" val="2970213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err="1"/>
              <a:t>Our</a:t>
            </a:r>
            <a:r>
              <a:rPr lang="es-CR"/>
              <a:t> </a:t>
            </a:r>
            <a:r>
              <a:rPr lang="es-CR" err="1"/>
              <a:t>value</a:t>
            </a:r>
            <a:r>
              <a:rPr lang="es-CR"/>
              <a:t> </a:t>
            </a:r>
            <a:r>
              <a:rPr lang="es-CR" err="1"/>
              <a:t>proposition</a:t>
            </a:r>
            <a:r>
              <a:rPr lang="es-CR"/>
              <a:t> </a:t>
            </a:r>
            <a:r>
              <a:rPr lang="es-CR" err="1"/>
              <a:t>focuses</a:t>
            </a:r>
            <a:r>
              <a:rPr lang="es-CR"/>
              <a:t> </a:t>
            </a:r>
            <a:r>
              <a:rPr lang="es-CR" err="1"/>
              <a:t>on</a:t>
            </a:r>
            <a:r>
              <a:rPr lang="es-CR"/>
              <a:t> </a:t>
            </a:r>
            <a:r>
              <a:rPr lang="es-CR" err="1"/>
              <a:t>the</a:t>
            </a:r>
            <a:r>
              <a:rPr lang="es-CR"/>
              <a:t> triple bottom line of </a:t>
            </a:r>
            <a:r>
              <a:rPr lang="es-CR" err="1"/>
              <a:t>sustainability</a:t>
            </a:r>
            <a:r>
              <a:rPr lang="es-CR"/>
              <a:t>. Social, </a:t>
            </a:r>
            <a:r>
              <a:rPr lang="es-CR" err="1"/>
              <a:t>economic</a:t>
            </a:r>
            <a:r>
              <a:rPr lang="es-CR"/>
              <a:t> and </a:t>
            </a:r>
            <a:r>
              <a:rPr lang="es-CR" err="1"/>
              <a:t>environmental</a:t>
            </a:r>
            <a:r>
              <a:rPr lang="es-CR"/>
              <a:t> </a:t>
            </a:r>
            <a:r>
              <a:rPr lang="es-CR" err="1"/>
              <a:t>sustainability</a:t>
            </a:r>
            <a:r>
              <a:rPr lang="es-CR"/>
              <a:t>.  At </a:t>
            </a:r>
            <a:r>
              <a:rPr lang="es-CR" err="1"/>
              <a:t>the</a:t>
            </a:r>
            <a:r>
              <a:rPr lang="es-CR"/>
              <a:t> </a:t>
            </a:r>
            <a:r>
              <a:rPr lang="es-CR" err="1"/>
              <a:t>economic</a:t>
            </a:r>
            <a:r>
              <a:rPr lang="es-CR"/>
              <a:t> </a:t>
            </a:r>
            <a:r>
              <a:rPr lang="es-CR" err="1"/>
              <a:t>level</a:t>
            </a:r>
            <a:r>
              <a:rPr lang="es-CR"/>
              <a:t> </a:t>
            </a:r>
            <a:r>
              <a:rPr lang="es-CR" err="1"/>
              <a:t>we</a:t>
            </a:r>
            <a:r>
              <a:rPr lang="es-CR"/>
              <a:t> </a:t>
            </a:r>
            <a:r>
              <a:rPr lang="es-CR" err="1"/>
              <a:t>have</a:t>
            </a:r>
            <a:r>
              <a:rPr lang="es-CR"/>
              <a:t> </a:t>
            </a:r>
            <a:r>
              <a:rPr lang="es-CR" err="1"/>
              <a:t>the</a:t>
            </a:r>
            <a:r>
              <a:rPr lang="es-CR"/>
              <a:t> </a:t>
            </a:r>
            <a:r>
              <a:rPr lang="es-CR" err="1"/>
              <a:t>Productivity</a:t>
            </a:r>
            <a:r>
              <a:rPr lang="es-CR"/>
              <a:t> </a:t>
            </a:r>
            <a:r>
              <a:rPr lang="es-CR" err="1"/>
              <a:t>Intervention</a:t>
            </a:r>
            <a:r>
              <a:rPr lang="es-CR"/>
              <a:t> Project, </a:t>
            </a:r>
            <a:r>
              <a:rPr lang="es-CR" err="1"/>
              <a:t>which</a:t>
            </a:r>
            <a:r>
              <a:rPr lang="es-CR"/>
              <a:t> </a:t>
            </a:r>
            <a:r>
              <a:rPr lang="es-CR" err="1"/>
              <a:t>seeks</a:t>
            </a:r>
            <a:r>
              <a:rPr lang="es-CR"/>
              <a:t> to </a:t>
            </a:r>
            <a:r>
              <a:rPr lang="es-CR" err="1"/>
              <a:t>increase</a:t>
            </a:r>
            <a:r>
              <a:rPr lang="es-CR"/>
              <a:t> coffee </a:t>
            </a:r>
            <a:r>
              <a:rPr lang="es-CR" err="1"/>
              <a:t>productivity</a:t>
            </a:r>
            <a:r>
              <a:rPr lang="es-CR"/>
              <a:t>, </a:t>
            </a:r>
            <a:r>
              <a:rPr lang="es-CR" err="1"/>
              <a:t>compliance</a:t>
            </a:r>
            <a:r>
              <a:rPr lang="es-CR"/>
              <a:t> </a:t>
            </a:r>
            <a:r>
              <a:rPr lang="es-CR" err="1"/>
              <a:t>with</a:t>
            </a:r>
            <a:r>
              <a:rPr lang="es-CR"/>
              <a:t> </a:t>
            </a:r>
            <a:r>
              <a:rPr lang="es-CR" err="1"/>
              <a:t>Law</a:t>
            </a:r>
            <a:r>
              <a:rPr lang="es-CR"/>
              <a:t> 2762 and </a:t>
            </a:r>
            <a:r>
              <a:rPr lang="es-CR" err="1"/>
              <a:t>the</a:t>
            </a:r>
            <a:r>
              <a:rPr lang="es-CR"/>
              <a:t> </a:t>
            </a:r>
            <a:r>
              <a:rPr lang="es-CR" err="1"/>
              <a:t>traceability</a:t>
            </a:r>
            <a:r>
              <a:rPr lang="es-CR"/>
              <a:t> </a:t>
            </a:r>
            <a:r>
              <a:rPr lang="es-CR" err="1"/>
              <a:t>project</a:t>
            </a:r>
            <a:r>
              <a:rPr lang="es-CR"/>
              <a:t> that </a:t>
            </a:r>
            <a:r>
              <a:rPr lang="es-CR" err="1"/>
              <a:t>seeks</a:t>
            </a:r>
            <a:r>
              <a:rPr lang="es-CR"/>
              <a:t> to </a:t>
            </a:r>
            <a:r>
              <a:rPr lang="es-CR" err="1"/>
              <a:t>connect</a:t>
            </a:r>
            <a:r>
              <a:rPr lang="es-CR"/>
              <a:t> </a:t>
            </a:r>
            <a:r>
              <a:rPr lang="es-CR" err="1"/>
              <a:t>producers</a:t>
            </a:r>
            <a:r>
              <a:rPr lang="es-CR"/>
              <a:t> </a:t>
            </a:r>
            <a:r>
              <a:rPr lang="es-CR" err="1"/>
              <a:t>with</a:t>
            </a:r>
            <a:r>
              <a:rPr lang="es-CR"/>
              <a:t> </a:t>
            </a:r>
            <a:r>
              <a:rPr lang="es-CR" err="1"/>
              <a:t>consumers</a:t>
            </a:r>
            <a:r>
              <a:rPr lang="es-CR"/>
              <a:t>. At </a:t>
            </a:r>
            <a:r>
              <a:rPr lang="es-CR" err="1"/>
              <a:t>the</a:t>
            </a:r>
            <a:r>
              <a:rPr lang="es-CR"/>
              <a:t> </a:t>
            </a:r>
            <a:r>
              <a:rPr lang="es-CR" err="1"/>
              <a:t>environmental</a:t>
            </a:r>
            <a:r>
              <a:rPr lang="es-CR"/>
              <a:t> </a:t>
            </a:r>
            <a:r>
              <a:rPr lang="es-CR" err="1"/>
              <a:t>level</a:t>
            </a:r>
            <a:r>
              <a:rPr lang="es-CR"/>
              <a:t> </a:t>
            </a:r>
            <a:r>
              <a:rPr lang="es-CR" err="1"/>
              <a:t>we</a:t>
            </a:r>
            <a:r>
              <a:rPr lang="es-CR"/>
              <a:t> </a:t>
            </a:r>
            <a:r>
              <a:rPr lang="es-CR" err="1"/>
              <a:t>have</a:t>
            </a:r>
            <a:r>
              <a:rPr lang="es-CR"/>
              <a:t> CRCAFE, </a:t>
            </a:r>
            <a:r>
              <a:rPr lang="es-CR" err="1"/>
              <a:t>which</a:t>
            </a:r>
            <a:r>
              <a:rPr lang="es-CR"/>
              <a:t> is </a:t>
            </a:r>
            <a:r>
              <a:rPr lang="es-CR" err="1"/>
              <a:t>an</a:t>
            </a:r>
            <a:r>
              <a:rPr lang="es-CR"/>
              <a:t> </a:t>
            </a:r>
            <a:r>
              <a:rPr lang="es-CR" err="1"/>
              <a:t>application</a:t>
            </a:r>
            <a:r>
              <a:rPr lang="es-CR"/>
              <a:t> </a:t>
            </a:r>
            <a:r>
              <a:rPr lang="es-CR" err="1"/>
              <a:t>with</a:t>
            </a:r>
            <a:r>
              <a:rPr lang="es-CR"/>
              <a:t> </a:t>
            </a:r>
            <a:r>
              <a:rPr lang="es-CR" err="1"/>
              <a:t>tools</a:t>
            </a:r>
            <a:r>
              <a:rPr lang="es-CR"/>
              <a:t> </a:t>
            </a:r>
            <a:r>
              <a:rPr lang="es-CR" err="1"/>
              <a:t>for</a:t>
            </a:r>
            <a:r>
              <a:rPr lang="es-CR"/>
              <a:t> coffee </a:t>
            </a:r>
            <a:r>
              <a:rPr lang="es-CR" err="1"/>
              <a:t>cultivation</a:t>
            </a:r>
            <a:r>
              <a:rPr lang="es-CR"/>
              <a:t>, </a:t>
            </a:r>
            <a:r>
              <a:rPr lang="es-CR" err="1"/>
              <a:t>climate</a:t>
            </a:r>
            <a:r>
              <a:rPr lang="es-CR"/>
              <a:t>, and </a:t>
            </a:r>
            <a:r>
              <a:rPr lang="es-CR" err="1"/>
              <a:t>recommendations</a:t>
            </a:r>
            <a:r>
              <a:rPr lang="es-CR"/>
              <a:t>. </a:t>
            </a:r>
            <a:r>
              <a:rPr lang="es-CR" err="1"/>
              <a:t>Another</a:t>
            </a:r>
            <a:r>
              <a:rPr lang="es-CR"/>
              <a:t> </a:t>
            </a:r>
            <a:r>
              <a:rPr lang="es-CR" err="1"/>
              <a:t>project</a:t>
            </a:r>
            <a:r>
              <a:rPr lang="es-CR"/>
              <a:t> is </a:t>
            </a:r>
            <a:r>
              <a:rPr lang="es-CR" err="1"/>
              <a:t>the</a:t>
            </a:r>
            <a:r>
              <a:rPr lang="es-CR"/>
              <a:t> </a:t>
            </a:r>
            <a:r>
              <a:rPr lang="es-CR" err="1"/>
              <a:t>planting</a:t>
            </a:r>
            <a:r>
              <a:rPr lang="es-CR"/>
              <a:t> of </a:t>
            </a:r>
            <a:r>
              <a:rPr lang="es-CR" err="1"/>
              <a:t>trees</a:t>
            </a:r>
            <a:r>
              <a:rPr lang="es-CR"/>
              <a:t> </a:t>
            </a:r>
            <a:r>
              <a:rPr lang="es-CR" err="1"/>
              <a:t>on</a:t>
            </a:r>
            <a:r>
              <a:rPr lang="es-CR"/>
              <a:t> </a:t>
            </a:r>
            <a:r>
              <a:rPr lang="es-CR" err="1"/>
              <a:t>the</a:t>
            </a:r>
            <a:r>
              <a:rPr lang="es-CR"/>
              <a:t> </a:t>
            </a:r>
            <a:r>
              <a:rPr lang="es-CR" err="1"/>
              <a:t>farms</a:t>
            </a:r>
            <a:r>
              <a:rPr lang="es-CR"/>
              <a:t> and </a:t>
            </a:r>
            <a:r>
              <a:rPr lang="es-CR" err="1"/>
              <a:t>the</a:t>
            </a:r>
            <a:r>
              <a:rPr lang="es-CR"/>
              <a:t> NAMA Coffee, </a:t>
            </a:r>
            <a:r>
              <a:rPr lang="es-CR" err="1"/>
              <a:t>which</a:t>
            </a:r>
            <a:r>
              <a:rPr lang="es-CR"/>
              <a:t> are </a:t>
            </a:r>
            <a:r>
              <a:rPr lang="es-CR" err="1"/>
              <a:t>mitigation</a:t>
            </a:r>
            <a:r>
              <a:rPr lang="es-CR"/>
              <a:t> and </a:t>
            </a:r>
            <a:r>
              <a:rPr lang="es-CR" err="1"/>
              <a:t>adaptation</a:t>
            </a:r>
            <a:r>
              <a:rPr lang="es-CR"/>
              <a:t> </a:t>
            </a:r>
            <a:r>
              <a:rPr lang="es-CR" err="1"/>
              <a:t>actions</a:t>
            </a:r>
            <a:r>
              <a:rPr lang="es-CR"/>
              <a:t> </a:t>
            </a:r>
            <a:r>
              <a:rPr lang="es-CR" err="1"/>
              <a:t>against</a:t>
            </a:r>
            <a:r>
              <a:rPr lang="es-CR"/>
              <a:t> </a:t>
            </a:r>
            <a:r>
              <a:rPr lang="es-CR" err="1"/>
              <a:t>carbon</a:t>
            </a:r>
            <a:r>
              <a:rPr lang="es-CR"/>
              <a:t> </a:t>
            </a:r>
            <a:r>
              <a:rPr lang="es-CR" err="1"/>
              <a:t>emissions</a:t>
            </a:r>
            <a:r>
              <a:rPr lang="es-CR"/>
              <a:t>. </a:t>
            </a:r>
            <a:r>
              <a:rPr lang="es-CR" err="1"/>
              <a:t>We</a:t>
            </a:r>
            <a:r>
              <a:rPr lang="es-CR"/>
              <a:t> are </a:t>
            </a:r>
            <a:r>
              <a:rPr lang="es-CR" err="1"/>
              <a:t>about</a:t>
            </a:r>
            <a:r>
              <a:rPr lang="es-CR"/>
              <a:t> to </a:t>
            </a:r>
            <a:r>
              <a:rPr lang="es-CR" err="1"/>
              <a:t>launch</a:t>
            </a:r>
            <a:r>
              <a:rPr lang="es-CR"/>
              <a:t> </a:t>
            </a:r>
            <a:r>
              <a:rPr lang="es-CR" err="1"/>
              <a:t>the</a:t>
            </a:r>
            <a:r>
              <a:rPr lang="es-CR"/>
              <a:t> low </a:t>
            </a:r>
            <a:r>
              <a:rPr lang="es-CR" err="1"/>
              <a:t>emission</a:t>
            </a:r>
            <a:r>
              <a:rPr lang="es-CR"/>
              <a:t> coffee </a:t>
            </a:r>
            <a:r>
              <a:rPr lang="es-CR" err="1"/>
              <a:t>seal</a:t>
            </a:r>
            <a:r>
              <a:rPr lang="es-CR"/>
              <a:t>.</a:t>
            </a:r>
          </a:p>
          <a:p>
            <a:r>
              <a:rPr lang="es-CR"/>
              <a:t>At </a:t>
            </a:r>
            <a:r>
              <a:rPr lang="es-CR" err="1"/>
              <a:t>the</a:t>
            </a:r>
            <a:r>
              <a:rPr lang="es-CR"/>
              <a:t> social </a:t>
            </a:r>
            <a:r>
              <a:rPr lang="es-CR" err="1"/>
              <a:t>level</a:t>
            </a:r>
            <a:r>
              <a:rPr lang="es-CR"/>
              <a:t>, </a:t>
            </a:r>
            <a:r>
              <a:rPr lang="es-CR" err="1"/>
              <a:t>we</a:t>
            </a:r>
            <a:r>
              <a:rPr lang="es-CR"/>
              <a:t> </a:t>
            </a:r>
            <a:r>
              <a:rPr lang="es-CR" err="1"/>
              <a:t>insure</a:t>
            </a:r>
            <a:r>
              <a:rPr lang="es-CR"/>
              <a:t> </a:t>
            </a:r>
            <a:r>
              <a:rPr lang="es-CR" err="1"/>
              <a:t>all</a:t>
            </a:r>
            <a:r>
              <a:rPr lang="es-CR"/>
              <a:t> coffee </a:t>
            </a:r>
            <a:r>
              <a:rPr lang="es-CR" err="1"/>
              <a:t>pickers</a:t>
            </a:r>
            <a:r>
              <a:rPr lang="es-CR"/>
              <a:t> </a:t>
            </a:r>
            <a:r>
              <a:rPr lang="es-CR" err="1"/>
              <a:t>during</a:t>
            </a:r>
            <a:r>
              <a:rPr lang="es-CR"/>
              <a:t> </a:t>
            </a:r>
            <a:r>
              <a:rPr lang="es-CR" err="1"/>
              <a:t>the</a:t>
            </a:r>
            <a:r>
              <a:rPr lang="es-CR"/>
              <a:t> </a:t>
            </a:r>
            <a:r>
              <a:rPr lang="es-CR" err="1"/>
              <a:t>harvest</a:t>
            </a:r>
            <a:r>
              <a:rPr lang="es-CR"/>
              <a:t> </a:t>
            </a:r>
            <a:r>
              <a:rPr lang="es-CR" err="1"/>
              <a:t>season</a:t>
            </a:r>
            <a:r>
              <a:rPr lang="es-CR"/>
              <a:t> </a:t>
            </a:r>
            <a:r>
              <a:rPr lang="es-CR" err="1"/>
              <a:t>through</a:t>
            </a:r>
            <a:r>
              <a:rPr lang="es-CR"/>
              <a:t> </a:t>
            </a:r>
            <a:r>
              <a:rPr lang="es-CR" err="1"/>
              <a:t>an</a:t>
            </a:r>
            <a:r>
              <a:rPr lang="es-CR"/>
              <a:t> </a:t>
            </a:r>
            <a:r>
              <a:rPr lang="es-CR" err="1"/>
              <a:t>agreement</a:t>
            </a:r>
            <a:r>
              <a:rPr lang="es-CR"/>
              <a:t> </a:t>
            </a:r>
            <a:r>
              <a:rPr lang="es-CR" err="1"/>
              <a:t>between</a:t>
            </a:r>
            <a:r>
              <a:rPr lang="es-CR"/>
              <a:t> </a:t>
            </a:r>
            <a:r>
              <a:rPr lang="es-CR" err="1"/>
              <a:t>the</a:t>
            </a:r>
            <a:r>
              <a:rPr lang="es-CR"/>
              <a:t> CCSS, </a:t>
            </a:r>
            <a:r>
              <a:rPr lang="es-CR" err="1"/>
              <a:t>the</a:t>
            </a:r>
            <a:r>
              <a:rPr lang="es-CR"/>
              <a:t> </a:t>
            </a:r>
            <a:r>
              <a:rPr lang="es-CR" err="1"/>
              <a:t>Ministry</a:t>
            </a:r>
            <a:r>
              <a:rPr lang="es-CR"/>
              <a:t> of Labor and ICAFE. </a:t>
            </a:r>
            <a:r>
              <a:rPr lang="es-CR" err="1"/>
              <a:t>We</a:t>
            </a:r>
            <a:r>
              <a:rPr lang="es-CR"/>
              <a:t> </a:t>
            </a:r>
            <a:r>
              <a:rPr lang="es-CR" err="1"/>
              <a:t>also</a:t>
            </a:r>
            <a:r>
              <a:rPr lang="es-CR"/>
              <a:t> </a:t>
            </a:r>
            <a:r>
              <a:rPr lang="es-CR" err="1"/>
              <a:t>have</a:t>
            </a:r>
            <a:r>
              <a:rPr lang="es-CR"/>
              <a:t> </a:t>
            </a:r>
            <a:r>
              <a:rPr lang="es-CR" err="1"/>
              <a:t>childcare</a:t>
            </a:r>
            <a:r>
              <a:rPr lang="es-CR"/>
              <a:t> centers </a:t>
            </a:r>
            <a:r>
              <a:rPr lang="es-CR" err="1"/>
              <a:t>for</a:t>
            </a:r>
            <a:r>
              <a:rPr lang="es-CR"/>
              <a:t> </a:t>
            </a:r>
            <a:r>
              <a:rPr lang="es-CR" err="1"/>
              <a:t>the</a:t>
            </a:r>
            <a:r>
              <a:rPr lang="es-CR"/>
              <a:t> </a:t>
            </a:r>
            <a:r>
              <a:rPr lang="es-CR" err="1"/>
              <a:t>children</a:t>
            </a:r>
            <a:r>
              <a:rPr lang="es-CR"/>
              <a:t> of coffee </a:t>
            </a:r>
            <a:r>
              <a:rPr lang="es-CR" err="1"/>
              <a:t>pickers</a:t>
            </a:r>
            <a:r>
              <a:rPr lang="es-CR"/>
              <a:t>. </a:t>
            </a:r>
            <a:r>
              <a:rPr lang="es-CR" err="1"/>
              <a:t>Finally</a:t>
            </a:r>
            <a:r>
              <a:rPr lang="es-CR"/>
              <a:t>, </a:t>
            </a:r>
            <a:r>
              <a:rPr lang="es-CR" err="1"/>
              <a:t>we</a:t>
            </a:r>
            <a:r>
              <a:rPr lang="es-CR"/>
              <a:t> are </a:t>
            </a:r>
            <a:r>
              <a:rPr lang="es-CR" err="1"/>
              <a:t>making</a:t>
            </a:r>
            <a:r>
              <a:rPr lang="es-CR"/>
              <a:t> </a:t>
            </a:r>
            <a:r>
              <a:rPr lang="es-CR" err="1"/>
              <a:t>efforts</a:t>
            </a:r>
            <a:r>
              <a:rPr lang="es-CR"/>
              <a:t> to </a:t>
            </a:r>
            <a:r>
              <a:rPr lang="es-CR" err="1"/>
              <a:t>implement</a:t>
            </a:r>
            <a:r>
              <a:rPr lang="es-CR"/>
              <a:t> </a:t>
            </a:r>
            <a:r>
              <a:rPr lang="es-CR" err="1"/>
              <a:t>the</a:t>
            </a:r>
            <a:r>
              <a:rPr lang="es-CR"/>
              <a:t> </a:t>
            </a:r>
            <a:r>
              <a:rPr lang="es-CR" err="1"/>
              <a:t>gender</a:t>
            </a:r>
            <a:r>
              <a:rPr lang="es-CR"/>
              <a:t> and </a:t>
            </a:r>
            <a:r>
              <a:rPr lang="es-CR" err="1"/>
              <a:t>youth</a:t>
            </a:r>
            <a:r>
              <a:rPr lang="es-CR"/>
              <a:t> </a:t>
            </a:r>
            <a:r>
              <a:rPr lang="es-CR" err="1"/>
              <a:t>policies</a:t>
            </a:r>
            <a:r>
              <a:rPr lang="es-CR"/>
              <a:t>.</a:t>
            </a:r>
          </a:p>
        </p:txBody>
      </p:sp>
      <p:sp>
        <p:nvSpPr>
          <p:cNvPr id="4" name="Marcador de número de diapositiva 3"/>
          <p:cNvSpPr>
            <a:spLocks noGrp="1"/>
          </p:cNvSpPr>
          <p:nvPr>
            <p:ph type="sldNum" sz="quarter" idx="5"/>
          </p:nvPr>
        </p:nvSpPr>
        <p:spPr/>
        <p:txBody>
          <a:bodyPr/>
          <a:lstStyle/>
          <a:p>
            <a:fld id="{267900BE-6EEE-5E4E-88CD-FA8440B432DA}" type="slidenum">
              <a:rPr lang="es-CR" smtClean="0"/>
              <a:t>1</a:t>
            </a:fld>
            <a:endParaRPr lang="es-CR"/>
          </a:p>
        </p:txBody>
      </p:sp>
    </p:spTree>
    <p:extLst>
      <p:ext uri="{BB962C8B-B14F-4D97-AF65-F5344CB8AC3E}">
        <p14:creationId xmlns:p14="http://schemas.microsoft.com/office/powerpoint/2010/main" val="2066677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7A864-3E2A-A224-47EC-F4B6B3DD091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2E36DF6-5F96-2B46-A601-6C00707A78C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B2F0940-34B9-0C68-05A5-38D64CF126BD}"/>
              </a:ext>
            </a:extLst>
          </p:cNvPr>
          <p:cNvSpPr>
            <a:spLocks noGrp="1"/>
          </p:cNvSpPr>
          <p:nvPr>
            <p:ph type="body" idx="1"/>
          </p:nvPr>
        </p:nvSpPr>
        <p:spPr/>
        <p:txBody>
          <a:bodyPr/>
          <a:lstStyle/>
          <a:p>
            <a:r>
              <a:rPr lang="es-CR" dirty="0"/>
              <a:t>Our value proposition focuses on the triple bottom line of sustainability. Social, economic and environmental sustainability.  At the economic level we have the Productivity Intervention Project, which seeks to increase coffee productivity, compliance with Law 2762 and the traceability project that seeks to connect producers with consumers. At the environmental level we have CRCAFE, which is an application with tools for coffee cultivation, climate, and recommendations. Another project is the planting of trees on the farms and the NAMA Coffee, which are mitigation and adaptation actions against carbon emissions. We are about to launch the low emission coffee seal.</a:t>
            </a:r>
          </a:p>
          <a:p>
            <a:r>
              <a:rPr lang="es-CR" dirty="0"/>
              <a:t>At the social level, we insure all coffee pickers during the harvest season through an agreement between the CCSS, the Ministry of Labor and ICAFE. We also have childcare centers for the children of coffee pickers. </a:t>
            </a:r>
            <a:r>
              <a:rPr lang="es-CR"/>
              <a:t>Finally, we are making efforts to implement the gender and youth policies.</a:t>
            </a:r>
          </a:p>
        </p:txBody>
      </p:sp>
      <p:sp>
        <p:nvSpPr>
          <p:cNvPr id="4" name="Marcador de número de diapositiva 3">
            <a:extLst>
              <a:ext uri="{FF2B5EF4-FFF2-40B4-BE49-F238E27FC236}">
                <a16:creationId xmlns:a16="http://schemas.microsoft.com/office/drawing/2014/main" id="{5842DA3D-8756-4A29-D75A-0859C9E4BE5A}"/>
              </a:ext>
            </a:extLst>
          </p:cNvPr>
          <p:cNvSpPr>
            <a:spLocks noGrp="1"/>
          </p:cNvSpPr>
          <p:nvPr>
            <p:ph type="sldNum" sz="quarter" idx="5"/>
          </p:nvPr>
        </p:nvSpPr>
        <p:spPr/>
        <p:txBody>
          <a:bodyPr/>
          <a:lstStyle/>
          <a:p>
            <a:fld id="{267900BE-6EEE-5E4E-88CD-FA8440B432DA}" type="slidenum">
              <a:rPr lang="es-CR" smtClean="0"/>
              <a:t>2</a:t>
            </a:fld>
            <a:endParaRPr lang="es-CR"/>
          </a:p>
        </p:txBody>
      </p:sp>
    </p:spTree>
    <p:extLst>
      <p:ext uri="{BB962C8B-B14F-4D97-AF65-F5344CB8AC3E}">
        <p14:creationId xmlns:p14="http://schemas.microsoft.com/office/powerpoint/2010/main" val="1756607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D7C0D8-1FE8-B1D9-1AD5-442D052541F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BD851DD-3A4C-A8CD-1645-59FBA3CF712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8F34AA1C-615F-3D8A-2E26-881CE6892F6C}"/>
              </a:ext>
            </a:extLst>
          </p:cNvPr>
          <p:cNvSpPr>
            <a:spLocks noGrp="1"/>
          </p:cNvSpPr>
          <p:nvPr>
            <p:ph type="body" idx="1"/>
          </p:nvPr>
        </p:nvSpPr>
        <p:spPr/>
        <p:txBody>
          <a:bodyPr/>
          <a:lstStyle/>
          <a:p>
            <a:r>
              <a:rPr lang="es-CR" dirty="0"/>
              <a:t>0775 UNDECAF </a:t>
            </a:r>
          </a:p>
          <a:p>
            <a:r>
              <a:rPr lang="es-CR" dirty="0" err="1"/>
              <a:t>Convenc</a:t>
            </a:r>
            <a:r>
              <a:rPr lang="es-CR" dirty="0"/>
              <a:t>.</a:t>
            </a:r>
          </a:p>
        </p:txBody>
      </p:sp>
      <p:sp>
        <p:nvSpPr>
          <p:cNvPr id="4" name="Marcador de número de diapositiva 3">
            <a:extLst>
              <a:ext uri="{FF2B5EF4-FFF2-40B4-BE49-F238E27FC236}">
                <a16:creationId xmlns:a16="http://schemas.microsoft.com/office/drawing/2014/main" id="{FD551D10-2782-40B3-C388-E7A9469E8CFD}"/>
              </a:ext>
            </a:extLst>
          </p:cNvPr>
          <p:cNvSpPr>
            <a:spLocks noGrp="1"/>
          </p:cNvSpPr>
          <p:nvPr>
            <p:ph type="sldNum" sz="quarter" idx="5"/>
          </p:nvPr>
        </p:nvSpPr>
        <p:spPr/>
        <p:txBody>
          <a:bodyPr/>
          <a:lstStyle/>
          <a:p>
            <a:fld id="{4DA1F829-7979-4A36-9F32-90186E00557B}" type="slidenum">
              <a:rPr lang="es-CR" smtClean="0"/>
              <a:t>3</a:t>
            </a:fld>
            <a:endParaRPr lang="es-CR"/>
          </a:p>
        </p:txBody>
      </p:sp>
    </p:spTree>
    <p:extLst>
      <p:ext uri="{BB962C8B-B14F-4D97-AF65-F5344CB8AC3E}">
        <p14:creationId xmlns:p14="http://schemas.microsoft.com/office/powerpoint/2010/main" val="3781070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D54891-D79B-06C2-7AC3-3B2BF76EE7F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FD0697C-7DB0-659E-51EB-5C35F40579A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E45EAC9-0CFC-B19F-65AC-0BDF6755D5AC}"/>
              </a:ext>
            </a:extLst>
          </p:cNvPr>
          <p:cNvSpPr>
            <a:spLocks noGrp="1"/>
          </p:cNvSpPr>
          <p:nvPr>
            <p:ph type="body" idx="1"/>
          </p:nvPr>
        </p:nvSpPr>
        <p:spPr/>
        <p:txBody>
          <a:bodyPr/>
          <a:lstStyle/>
          <a:p>
            <a:r>
              <a:rPr lang="es-CR" dirty="0"/>
              <a:t>0775 UNDECAF </a:t>
            </a:r>
          </a:p>
          <a:p>
            <a:r>
              <a:rPr lang="es-CR" dirty="0" err="1"/>
              <a:t>Convenc</a:t>
            </a:r>
            <a:r>
              <a:rPr lang="es-CR" dirty="0"/>
              <a:t>.</a:t>
            </a:r>
          </a:p>
        </p:txBody>
      </p:sp>
      <p:sp>
        <p:nvSpPr>
          <p:cNvPr id="4" name="Marcador de número de diapositiva 3">
            <a:extLst>
              <a:ext uri="{FF2B5EF4-FFF2-40B4-BE49-F238E27FC236}">
                <a16:creationId xmlns:a16="http://schemas.microsoft.com/office/drawing/2014/main" id="{E7844DCD-17A5-CC56-E3D7-72BDDD900111}"/>
              </a:ext>
            </a:extLst>
          </p:cNvPr>
          <p:cNvSpPr>
            <a:spLocks noGrp="1"/>
          </p:cNvSpPr>
          <p:nvPr>
            <p:ph type="sldNum" sz="quarter" idx="5"/>
          </p:nvPr>
        </p:nvSpPr>
        <p:spPr/>
        <p:txBody>
          <a:bodyPr/>
          <a:lstStyle/>
          <a:p>
            <a:fld id="{4DA1F829-7979-4A36-9F32-90186E00557B}" type="slidenum">
              <a:rPr lang="es-CR" smtClean="0"/>
              <a:t>4</a:t>
            </a:fld>
            <a:endParaRPr lang="es-CR"/>
          </a:p>
        </p:txBody>
      </p:sp>
    </p:spTree>
    <p:extLst>
      <p:ext uri="{BB962C8B-B14F-4D97-AF65-F5344CB8AC3E}">
        <p14:creationId xmlns:p14="http://schemas.microsoft.com/office/powerpoint/2010/main" val="22966008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B673BE-E4C3-51E6-993B-1622FFD1445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B018FC6-6368-9677-6852-5A51B3DEEDF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0FDEA1F-7DF7-62FF-10BC-BABB44406B64}"/>
              </a:ext>
            </a:extLst>
          </p:cNvPr>
          <p:cNvSpPr>
            <a:spLocks noGrp="1"/>
          </p:cNvSpPr>
          <p:nvPr>
            <p:ph type="body" idx="1"/>
          </p:nvPr>
        </p:nvSpPr>
        <p:spPr/>
        <p:txBody>
          <a:bodyPr/>
          <a:lstStyle/>
          <a:p>
            <a:r>
              <a:rPr lang="es-CR" dirty="0"/>
              <a:t>0775 UNDECAF </a:t>
            </a:r>
          </a:p>
          <a:p>
            <a:r>
              <a:rPr lang="es-CR" dirty="0" err="1"/>
              <a:t>Convenc</a:t>
            </a:r>
            <a:r>
              <a:rPr lang="es-CR" dirty="0"/>
              <a:t>.</a:t>
            </a:r>
          </a:p>
        </p:txBody>
      </p:sp>
      <p:sp>
        <p:nvSpPr>
          <p:cNvPr id="4" name="Marcador de número de diapositiva 3">
            <a:extLst>
              <a:ext uri="{FF2B5EF4-FFF2-40B4-BE49-F238E27FC236}">
                <a16:creationId xmlns:a16="http://schemas.microsoft.com/office/drawing/2014/main" id="{E5994640-8F0F-1B70-6621-5A62213D4EC0}"/>
              </a:ext>
            </a:extLst>
          </p:cNvPr>
          <p:cNvSpPr>
            <a:spLocks noGrp="1"/>
          </p:cNvSpPr>
          <p:nvPr>
            <p:ph type="sldNum" sz="quarter" idx="5"/>
          </p:nvPr>
        </p:nvSpPr>
        <p:spPr/>
        <p:txBody>
          <a:bodyPr/>
          <a:lstStyle/>
          <a:p>
            <a:fld id="{4DA1F829-7979-4A36-9F32-90186E00557B}" type="slidenum">
              <a:rPr lang="es-CR" smtClean="0"/>
              <a:t>5</a:t>
            </a:fld>
            <a:endParaRPr lang="es-CR"/>
          </a:p>
        </p:txBody>
      </p:sp>
    </p:spTree>
    <p:extLst>
      <p:ext uri="{BB962C8B-B14F-4D97-AF65-F5344CB8AC3E}">
        <p14:creationId xmlns:p14="http://schemas.microsoft.com/office/powerpoint/2010/main" val="3430153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A81FA3-E7E8-EDE2-BD2F-BA03A7D27E9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6B002D80-613F-FE3B-8E8C-5F6EB1FBAC9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D5C9988C-3A1C-EA23-A3EA-33BA4FCC1762}"/>
              </a:ext>
            </a:extLst>
          </p:cNvPr>
          <p:cNvSpPr>
            <a:spLocks noGrp="1"/>
          </p:cNvSpPr>
          <p:nvPr>
            <p:ph type="body" idx="1"/>
          </p:nvPr>
        </p:nvSpPr>
        <p:spPr/>
        <p:txBody>
          <a:bodyPr/>
          <a:lstStyle/>
          <a:p>
            <a:r>
              <a:rPr lang="es-CR" dirty="0"/>
              <a:t>0775 UNDECAF </a:t>
            </a:r>
          </a:p>
          <a:p>
            <a:r>
              <a:rPr lang="es-CR" dirty="0" err="1"/>
              <a:t>Convenc</a:t>
            </a:r>
            <a:r>
              <a:rPr lang="es-CR" dirty="0"/>
              <a:t>.</a:t>
            </a:r>
          </a:p>
        </p:txBody>
      </p:sp>
      <p:sp>
        <p:nvSpPr>
          <p:cNvPr id="4" name="Marcador de número de diapositiva 3">
            <a:extLst>
              <a:ext uri="{FF2B5EF4-FFF2-40B4-BE49-F238E27FC236}">
                <a16:creationId xmlns:a16="http://schemas.microsoft.com/office/drawing/2014/main" id="{56375C29-2B05-E6C9-B636-87F1F62F2112}"/>
              </a:ext>
            </a:extLst>
          </p:cNvPr>
          <p:cNvSpPr>
            <a:spLocks noGrp="1"/>
          </p:cNvSpPr>
          <p:nvPr>
            <p:ph type="sldNum" sz="quarter" idx="5"/>
          </p:nvPr>
        </p:nvSpPr>
        <p:spPr/>
        <p:txBody>
          <a:bodyPr/>
          <a:lstStyle/>
          <a:p>
            <a:fld id="{4DA1F829-7979-4A36-9F32-90186E00557B}" type="slidenum">
              <a:rPr lang="es-CR" smtClean="0"/>
              <a:t>6</a:t>
            </a:fld>
            <a:endParaRPr lang="es-CR"/>
          </a:p>
        </p:txBody>
      </p:sp>
    </p:spTree>
    <p:extLst>
      <p:ext uri="{BB962C8B-B14F-4D97-AF65-F5344CB8AC3E}">
        <p14:creationId xmlns:p14="http://schemas.microsoft.com/office/powerpoint/2010/main" val="1003063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38E24D-8F6E-5E8E-42DB-DD374EFD152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B8ED2FF-3397-450C-7265-55FB27A39E60}"/>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4018A27-9BD2-CE94-677F-A32137B2233C}"/>
              </a:ext>
            </a:extLst>
          </p:cNvPr>
          <p:cNvSpPr>
            <a:spLocks noGrp="1"/>
          </p:cNvSpPr>
          <p:nvPr>
            <p:ph type="body" idx="1"/>
          </p:nvPr>
        </p:nvSpPr>
        <p:spPr/>
        <p:txBody>
          <a:bodyPr/>
          <a:lstStyle/>
          <a:p>
            <a:r>
              <a:rPr lang="es-CR" dirty="0"/>
              <a:t>0775 UNDECAF </a:t>
            </a:r>
          </a:p>
          <a:p>
            <a:r>
              <a:rPr lang="es-CR" dirty="0" err="1"/>
              <a:t>Convenc</a:t>
            </a:r>
            <a:r>
              <a:rPr lang="es-CR" dirty="0"/>
              <a:t>.</a:t>
            </a:r>
          </a:p>
        </p:txBody>
      </p:sp>
      <p:sp>
        <p:nvSpPr>
          <p:cNvPr id="4" name="Marcador de número de diapositiva 3">
            <a:extLst>
              <a:ext uri="{FF2B5EF4-FFF2-40B4-BE49-F238E27FC236}">
                <a16:creationId xmlns:a16="http://schemas.microsoft.com/office/drawing/2014/main" id="{80D3049A-FE5F-B3F9-5B66-A803C99326BA}"/>
              </a:ext>
            </a:extLst>
          </p:cNvPr>
          <p:cNvSpPr>
            <a:spLocks noGrp="1"/>
          </p:cNvSpPr>
          <p:nvPr>
            <p:ph type="sldNum" sz="quarter" idx="5"/>
          </p:nvPr>
        </p:nvSpPr>
        <p:spPr/>
        <p:txBody>
          <a:bodyPr/>
          <a:lstStyle/>
          <a:p>
            <a:fld id="{4DA1F829-7979-4A36-9F32-90186E00557B}" type="slidenum">
              <a:rPr lang="es-CR" smtClean="0"/>
              <a:t>7</a:t>
            </a:fld>
            <a:endParaRPr lang="es-CR"/>
          </a:p>
        </p:txBody>
      </p:sp>
    </p:spTree>
    <p:extLst>
      <p:ext uri="{BB962C8B-B14F-4D97-AF65-F5344CB8AC3E}">
        <p14:creationId xmlns:p14="http://schemas.microsoft.com/office/powerpoint/2010/main" val="217432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03BDD5-A8A1-C67F-A38C-78DF56A27E6F}"/>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R"/>
          </a:p>
        </p:txBody>
      </p:sp>
      <p:sp>
        <p:nvSpPr>
          <p:cNvPr id="3" name="Subtítulo 2">
            <a:extLst>
              <a:ext uri="{FF2B5EF4-FFF2-40B4-BE49-F238E27FC236}">
                <a16:creationId xmlns:a16="http://schemas.microsoft.com/office/drawing/2014/main" id="{753A175E-A8FE-209C-5D4D-846C87B566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R"/>
          </a:p>
        </p:txBody>
      </p:sp>
      <p:sp>
        <p:nvSpPr>
          <p:cNvPr id="4" name="Marcador de fecha 3">
            <a:extLst>
              <a:ext uri="{FF2B5EF4-FFF2-40B4-BE49-F238E27FC236}">
                <a16:creationId xmlns:a16="http://schemas.microsoft.com/office/drawing/2014/main" id="{25F51D93-06A6-0FE2-B7B4-91EB0F7EF775}"/>
              </a:ext>
            </a:extLst>
          </p:cNvPr>
          <p:cNvSpPr>
            <a:spLocks noGrp="1"/>
          </p:cNvSpPr>
          <p:nvPr>
            <p:ph type="dt" sz="half" idx="10"/>
          </p:nvPr>
        </p:nvSpPr>
        <p:spPr/>
        <p:txBody>
          <a:bodyPr/>
          <a:lstStyle/>
          <a:p>
            <a:fld id="{1D722874-C915-465C-9D23-2B6D09CEAEAA}" type="datetimeFigureOut">
              <a:rPr lang="es-CR" smtClean="0"/>
              <a:t>20/1/2026</a:t>
            </a:fld>
            <a:endParaRPr lang="es-CR" dirty="0"/>
          </a:p>
        </p:txBody>
      </p:sp>
      <p:sp>
        <p:nvSpPr>
          <p:cNvPr id="5" name="Marcador de pie de página 4">
            <a:extLst>
              <a:ext uri="{FF2B5EF4-FFF2-40B4-BE49-F238E27FC236}">
                <a16:creationId xmlns:a16="http://schemas.microsoft.com/office/drawing/2014/main" id="{B52CBB32-D4A6-3B98-7983-5F72A5A47E6F}"/>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FB08B86-7823-6F6F-3341-50A9649406E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239446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D78662-1229-BBD9-ED4F-7CD2B84AD23C}"/>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BE3AEC37-2495-F4F1-4A8A-F2C2D56B2839}"/>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EBD03268-2993-7362-01F1-7B178E45B81F}"/>
              </a:ext>
            </a:extLst>
          </p:cNvPr>
          <p:cNvSpPr>
            <a:spLocks noGrp="1"/>
          </p:cNvSpPr>
          <p:nvPr>
            <p:ph type="dt" sz="half" idx="10"/>
          </p:nvPr>
        </p:nvSpPr>
        <p:spPr/>
        <p:txBody>
          <a:bodyPr/>
          <a:lstStyle/>
          <a:p>
            <a:fld id="{1D722874-C915-465C-9D23-2B6D09CEAEAA}" type="datetimeFigureOut">
              <a:rPr lang="es-CR" smtClean="0"/>
              <a:t>20/1/2026</a:t>
            </a:fld>
            <a:endParaRPr lang="es-CR" dirty="0"/>
          </a:p>
        </p:txBody>
      </p:sp>
      <p:sp>
        <p:nvSpPr>
          <p:cNvPr id="5" name="Marcador de pie de página 4">
            <a:extLst>
              <a:ext uri="{FF2B5EF4-FFF2-40B4-BE49-F238E27FC236}">
                <a16:creationId xmlns:a16="http://schemas.microsoft.com/office/drawing/2014/main" id="{74B042B6-6F4A-7C61-D93E-AFB94BAE0112}"/>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5FF14E3-C893-C586-30D7-86F4A68A4486}"/>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3927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032230C-A85B-DA07-4D1B-535A9CE64DF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3458E66A-9500-B34D-BF8A-A3A76218CF7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A76B7372-D8EB-BBF8-2960-38AA0B62E73A}"/>
              </a:ext>
            </a:extLst>
          </p:cNvPr>
          <p:cNvSpPr>
            <a:spLocks noGrp="1"/>
          </p:cNvSpPr>
          <p:nvPr>
            <p:ph type="dt" sz="half" idx="10"/>
          </p:nvPr>
        </p:nvSpPr>
        <p:spPr/>
        <p:txBody>
          <a:bodyPr/>
          <a:lstStyle/>
          <a:p>
            <a:fld id="{1D722874-C915-465C-9D23-2B6D09CEAEAA}" type="datetimeFigureOut">
              <a:rPr lang="es-CR" smtClean="0"/>
              <a:t>20/1/2026</a:t>
            </a:fld>
            <a:endParaRPr lang="es-CR" dirty="0"/>
          </a:p>
        </p:txBody>
      </p:sp>
      <p:sp>
        <p:nvSpPr>
          <p:cNvPr id="5" name="Marcador de pie de página 4">
            <a:extLst>
              <a:ext uri="{FF2B5EF4-FFF2-40B4-BE49-F238E27FC236}">
                <a16:creationId xmlns:a16="http://schemas.microsoft.com/office/drawing/2014/main" id="{1D0B7256-2066-58DB-5E1F-7A02A89CA721}"/>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2A92D311-6280-B163-5DC0-DD5828CD6A93}"/>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68544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843C13-8368-2EAD-F8D8-AE91DF944874}"/>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FD97D5E9-D620-70BB-9103-FF1D67B6006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2601D6F6-57F9-7815-53C4-42D42917DFDA}"/>
              </a:ext>
            </a:extLst>
          </p:cNvPr>
          <p:cNvSpPr>
            <a:spLocks noGrp="1"/>
          </p:cNvSpPr>
          <p:nvPr>
            <p:ph type="dt" sz="half" idx="10"/>
          </p:nvPr>
        </p:nvSpPr>
        <p:spPr/>
        <p:txBody>
          <a:bodyPr/>
          <a:lstStyle/>
          <a:p>
            <a:fld id="{1D722874-C915-465C-9D23-2B6D09CEAEAA}" type="datetimeFigureOut">
              <a:rPr lang="es-CR" smtClean="0"/>
              <a:t>20/1/2026</a:t>
            </a:fld>
            <a:endParaRPr lang="es-CR" dirty="0"/>
          </a:p>
        </p:txBody>
      </p:sp>
      <p:sp>
        <p:nvSpPr>
          <p:cNvPr id="5" name="Marcador de pie de página 4">
            <a:extLst>
              <a:ext uri="{FF2B5EF4-FFF2-40B4-BE49-F238E27FC236}">
                <a16:creationId xmlns:a16="http://schemas.microsoft.com/office/drawing/2014/main" id="{B324964D-CA93-E897-B6DA-4C61670B048B}"/>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FCA21D0-15B6-2E49-6622-2A0DAFEB55CE}"/>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367419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DCDD0E-2088-61C9-7539-47C5F3FE63F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477C9777-449B-11E6-BED1-925DB4ED8D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2722101B-6C94-4F45-F9A7-EA10DE951A48}"/>
              </a:ext>
            </a:extLst>
          </p:cNvPr>
          <p:cNvSpPr>
            <a:spLocks noGrp="1"/>
          </p:cNvSpPr>
          <p:nvPr>
            <p:ph type="dt" sz="half" idx="10"/>
          </p:nvPr>
        </p:nvSpPr>
        <p:spPr/>
        <p:txBody>
          <a:bodyPr/>
          <a:lstStyle/>
          <a:p>
            <a:fld id="{1D722874-C915-465C-9D23-2B6D09CEAEAA}" type="datetimeFigureOut">
              <a:rPr lang="es-CR" smtClean="0"/>
              <a:t>20/1/2026</a:t>
            </a:fld>
            <a:endParaRPr lang="es-CR" dirty="0"/>
          </a:p>
        </p:txBody>
      </p:sp>
      <p:sp>
        <p:nvSpPr>
          <p:cNvPr id="5" name="Marcador de pie de página 4">
            <a:extLst>
              <a:ext uri="{FF2B5EF4-FFF2-40B4-BE49-F238E27FC236}">
                <a16:creationId xmlns:a16="http://schemas.microsoft.com/office/drawing/2014/main" id="{3AE94393-91AC-BFC7-6206-E8091606C6E9}"/>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D8A2C4B-301B-DA52-826C-AEEAC0F2E8F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2991440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9CA498-6434-F28F-CE89-FA9E7F374431}"/>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3F5C7EBC-1B70-032A-614F-B47BCCFB466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contenido 3">
            <a:extLst>
              <a:ext uri="{FF2B5EF4-FFF2-40B4-BE49-F238E27FC236}">
                <a16:creationId xmlns:a16="http://schemas.microsoft.com/office/drawing/2014/main" id="{7FD85FDE-7A5D-0BF0-71EC-95EE2147762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fecha 4">
            <a:extLst>
              <a:ext uri="{FF2B5EF4-FFF2-40B4-BE49-F238E27FC236}">
                <a16:creationId xmlns:a16="http://schemas.microsoft.com/office/drawing/2014/main" id="{6A519B95-71E4-9746-D0F1-E057D494086A}"/>
              </a:ext>
            </a:extLst>
          </p:cNvPr>
          <p:cNvSpPr>
            <a:spLocks noGrp="1"/>
          </p:cNvSpPr>
          <p:nvPr>
            <p:ph type="dt" sz="half" idx="10"/>
          </p:nvPr>
        </p:nvSpPr>
        <p:spPr/>
        <p:txBody>
          <a:bodyPr/>
          <a:lstStyle/>
          <a:p>
            <a:fld id="{1D722874-C915-465C-9D23-2B6D09CEAEAA}" type="datetimeFigureOut">
              <a:rPr lang="es-CR" smtClean="0"/>
              <a:t>20/1/2026</a:t>
            </a:fld>
            <a:endParaRPr lang="es-CR" dirty="0"/>
          </a:p>
        </p:txBody>
      </p:sp>
      <p:sp>
        <p:nvSpPr>
          <p:cNvPr id="6" name="Marcador de pie de página 5">
            <a:extLst>
              <a:ext uri="{FF2B5EF4-FFF2-40B4-BE49-F238E27FC236}">
                <a16:creationId xmlns:a16="http://schemas.microsoft.com/office/drawing/2014/main" id="{75C4AE0D-23C5-5B3E-B798-8CCB14167880}"/>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6A29B012-C15C-5E96-40FA-A717C3E39718}"/>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945258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007A3E-4988-FE20-F418-0E4C8455619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0BE395AB-F06A-C957-D0DB-B739989C16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04D3E34-2D4D-AA8F-C0FB-9371CB217E3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texto 4">
            <a:extLst>
              <a:ext uri="{FF2B5EF4-FFF2-40B4-BE49-F238E27FC236}">
                <a16:creationId xmlns:a16="http://schemas.microsoft.com/office/drawing/2014/main" id="{4122E46C-4F7D-926A-D5D4-D289AB1358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7103A4B1-EC34-312E-D9A2-D12EDAD31E8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Marcador de fecha 6">
            <a:extLst>
              <a:ext uri="{FF2B5EF4-FFF2-40B4-BE49-F238E27FC236}">
                <a16:creationId xmlns:a16="http://schemas.microsoft.com/office/drawing/2014/main" id="{9C02AF63-6DA5-071C-E96A-DFD95ADC46E8}"/>
              </a:ext>
            </a:extLst>
          </p:cNvPr>
          <p:cNvSpPr>
            <a:spLocks noGrp="1"/>
          </p:cNvSpPr>
          <p:nvPr>
            <p:ph type="dt" sz="half" idx="10"/>
          </p:nvPr>
        </p:nvSpPr>
        <p:spPr/>
        <p:txBody>
          <a:bodyPr/>
          <a:lstStyle/>
          <a:p>
            <a:fld id="{1D722874-C915-465C-9D23-2B6D09CEAEAA}" type="datetimeFigureOut">
              <a:rPr lang="es-CR" smtClean="0"/>
              <a:t>20/1/2026</a:t>
            </a:fld>
            <a:endParaRPr lang="es-CR" dirty="0"/>
          </a:p>
        </p:txBody>
      </p:sp>
      <p:sp>
        <p:nvSpPr>
          <p:cNvPr id="8" name="Marcador de pie de página 7">
            <a:extLst>
              <a:ext uri="{FF2B5EF4-FFF2-40B4-BE49-F238E27FC236}">
                <a16:creationId xmlns:a16="http://schemas.microsoft.com/office/drawing/2014/main" id="{DE6D48E3-83B7-0BDE-41EB-2233DB3A82CF}"/>
              </a:ext>
            </a:extLst>
          </p:cNvPr>
          <p:cNvSpPr>
            <a:spLocks noGrp="1"/>
          </p:cNvSpPr>
          <p:nvPr>
            <p:ph type="ftr" sz="quarter" idx="11"/>
          </p:nvPr>
        </p:nvSpPr>
        <p:spPr/>
        <p:txBody>
          <a:bodyPr/>
          <a:lstStyle/>
          <a:p>
            <a:endParaRPr lang="es-CR" dirty="0"/>
          </a:p>
        </p:txBody>
      </p:sp>
      <p:sp>
        <p:nvSpPr>
          <p:cNvPr id="9" name="Marcador de número de diapositiva 8">
            <a:extLst>
              <a:ext uri="{FF2B5EF4-FFF2-40B4-BE49-F238E27FC236}">
                <a16:creationId xmlns:a16="http://schemas.microsoft.com/office/drawing/2014/main" id="{9FD08204-7965-8229-F59D-5E04ECAC92C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255070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1916D0-05D5-7FCF-1B6A-45696FB18127}"/>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fecha 2">
            <a:extLst>
              <a:ext uri="{FF2B5EF4-FFF2-40B4-BE49-F238E27FC236}">
                <a16:creationId xmlns:a16="http://schemas.microsoft.com/office/drawing/2014/main" id="{BB88C9CC-A92C-6D83-33F5-350CB98E12BD}"/>
              </a:ext>
            </a:extLst>
          </p:cNvPr>
          <p:cNvSpPr>
            <a:spLocks noGrp="1"/>
          </p:cNvSpPr>
          <p:nvPr>
            <p:ph type="dt" sz="half" idx="10"/>
          </p:nvPr>
        </p:nvSpPr>
        <p:spPr/>
        <p:txBody>
          <a:bodyPr/>
          <a:lstStyle/>
          <a:p>
            <a:fld id="{1D722874-C915-465C-9D23-2B6D09CEAEAA}" type="datetimeFigureOut">
              <a:rPr lang="es-CR" smtClean="0"/>
              <a:t>20/1/2026</a:t>
            </a:fld>
            <a:endParaRPr lang="es-CR" dirty="0"/>
          </a:p>
        </p:txBody>
      </p:sp>
      <p:sp>
        <p:nvSpPr>
          <p:cNvPr id="4" name="Marcador de pie de página 3">
            <a:extLst>
              <a:ext uri="{FF2B5EF4-FFF2-40B4-BE49-F238E27FC236}">
                <a16:creationId xmlns:a16="http://schemas.microsoft.com/office/drawing/2014/main" id="{47AE3D17-CD70-E369-F898-E17EC6470ADA}"/>
              </a:ext>
            </a:extLst>
          </p:cNvPr>
          <p:cNvSpPr>
            <a:spLocks noGrp="1"/>
          </p:cNvSpPr>
          <p:nvPr>
            <p:ph type="ftr" sz="quarter" idx="11"/>
          </p:nvPr>
        </p:nvSpPr>
        <p:spPr/>
        <p:txBody>
          <a:bodyPr/>
          <a:lstStyle/>
          <a:p>
            <a:endParaRPr lang="es-CR" dirty="0"/>
          </a:p>
        </p:txBody>
      </p:sp>
      <p:sp>
        <p:nvSpPr>
          <p:cNvPr id="5" name="Marcador de número de diapositiva 4">
            <a:extLst>
              <a:ext uri="{FF2B5EF4-FFF2-40B4-BE49-F238E27FC236}">
                <a16:creationId xmlns:a16="http://schemas.microsoft.com/office/drawing/2014/main" id="{0E98C345-512D-8E09-E191-0D9C33DC15D1}"/>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151965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DA31D96-3F17-1126-D4A8-F36D13A2B7FC}"/>
              </a:ext>
            </a:extLst>
          </p:cNvPr>
          <p:cNvSpPr>
            <a:spLocks noGrp="1"/>
          </p:cNvSpPr>
          <p:nvPr>
            <p:ph type="dt" sz="half" idx="10"/>
          </p:nvPr>
        </p:nvSpPr>
        <p:spPr/>
        <p:txBody>
          <a:bodyPr/>
          <a:lstStyle/>
          <a:p>
            <a:fld id="{1D722874-C915-465C-9D23-2B6D09CEAEAA}" type="datetimeFigureOut">
              <a:rPr lang="es-CR" smtClean="0"/>
              <a:t>20/1/2026</a:t>
            </a:fld>
            <a:endParaRPr lang="es-CR" dirty="0"/>
          </a:p>
        </p:txBody>
      </p:sp>
      <p:sp>
        <p:nvSpPr>
          <p:cNvPr id="3" name="Marcador de pie de página 2">
            <a:extLst>
              <a:ext uri="{FF2B5EF4-FFF2-40B4-BE49-F238E27FC236}">
                <a16:creationId xmlns:a16="http://schemas.microsoft.com/office/drawing/2014/main" id="{31AF8266-3B86-8507-170B-997C71BFD446}"/>
              </a:ext>
            </a:extLst>
          </p:cNvPr>
          <p:cNvSpPr>
            <a:spLocks noGrp="1"/>
          </p:cNvSpPr>
          <p:nvPr>
            <p:ph type="ftr" sz="quarter" idx="11"/>
          </p:nvPr>
        </p:nvSpPr>
        <p:spPr/>
        <p:txBody>
          <a:bodyPr/>
          <a:lstStyle/>
          <a:p>
            <a:endParaRPr lang="es-CR" dirty="0"/>
          </a:p>
        </p:txBody>
      </p:sp>
      <p:sp>
        <p:nvSpPr>
          <p:cNvPr id="4" name="Marcador de número de diapositiva 3">
            <a:extLst>
              <a:ext uri="{FF2B5EF4-FFF2-40B4-BE49-F238E27FC236}">
                <a16:creationId xmlns:a16="http://schemas.microsoft.com/office/drawing/2014/main" id="{62DD0F71-B6A8-2BB3-0688-C893987EA4E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1961598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A9DCA8-59E7-0E48-FB3B-E053B134F5D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CFE8E429-B9D2-2362-4379-A9FCB46D157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texto 3">
            <a:extLst>
              <a:ext uri="{FF2B5EF4-FFF2-40B4-BE49-F238E27FC236}">
                <a16:creationId xmlns:a16="http://schemas.microsoft.com/office/drawing/2014/main" id="{CFB3A743-5207-57B7-BC8C-39280263C1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52CF8F1-6C0B-725E-ABB5-C581324E5AE8}"/>
              </a:ext>
            </a:extLst>
          </p:cNvPr>
          <p:cNvSpPr>
            <a:spLocks noGrp="1"/>
          </p:cNvSpPr>
          <p:nvPr>
            <p:ph type="dt" sz="half" idx="10"/>
          </p:nvPr>
        </p:nvSpPr>
        <p:spPr/>
        <p:txBody>
          <a:bodyPr/>
          <a:lstStyle/>
          <a:p>
            <a:fld id="{1D722874-C915-465C-9D23-2B6D09CEAEAA}" type="datetimeFigureOut">
              <a:rPr lang="es-CR" smtClean="0"/>
              <a:t>20/1/2026</a:t>
            </a:fld>
            <a:endParaRPr lang="es-CR" dirty="0"/>
          </a:p>
        </p:txBody>
      </p:sp>
      <p:sp>
        <p:nvSpPr>
          <p:cNvPr id="6" name="Marcador de pie de página 5">
            <a:extLst>
              <a:ext uri="{FF2B5EF4-FFF2-40B4-BE49-F238E27FC236}">
                <a16:creationId xmlns:a16="http://schemas.microsoft.com/office/drawing/2014/main" id="{EE38A5D6-069D-6B68-1FC1-BEFE97B58156}"/>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C52336C9-12F5-6D33-B681-B76DB6B056D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61807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255E5E-7993-7B4A-0198-A3482DFCAF5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posición de imagen 2">
            <a:extLst>
              <a:ext uri="{FF2B5EF4-FFF2-40B4-BE49-F238E27FC236}">
                <a16:creationId xmlns:a16="http://schemas.microsoft.com/office/drawing/2014/main" id="{4AE9DB97-3871-39C1-64CF-0E3822AF52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dirty="0"/>
          </a:p>
        </p:txBody>
      </p:sp>
      <p:sp>
        <p:nvSpPr>
          <p:cNvPr id="4" name="Marcador de texto 3">
            <a:extLst>
              <a:ext uri="{FF2B5EF4-FFF2-40B4-BE49-F238E27FC236}">
                <a16:creationId xmlns:a16="http://schemas.microsoft.com/office/drawing/2014/main" id="{3EAD103A-BA38-6BC5-9374-C84FD40D15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69D796E-B22D-7C61-4D71-8860F86852B9}"/>
              </a:ext>
            </a:extLst>
          </p:cNvPr>
          <p:cNvSpPr>
            <a:spLocks noGrp="1"/>
          </p:cNvSpPr>
          <p:nvPr>
            <p:ph type="dt" sz="half" idx="10"/>
          </p:nvPr>
        </p:nvSpPr>
        <p:spPr/>
        <p:txBody>
          <a:bodyPr/>
          <a:lstStyle/>
          <a:p>
            <a:fld id="{1D722874-C915-465C-9D23-2B6D09CEAEAA}" type="datetimeFigureOut">
              <a:rPr lang="es-CR" smtClean="0"/>
              <a:t>20/1/2026</a:t>
            </a:fld>
            <a:endParaRPr lang="es-CR" dirty="0"/>
          </a:p>
        </p:txBody>
      </p:sp>
      <p:sp>
        <p:nvSpPr>
          <p:cNvPr id="6" name="Marcador de pie de página 5">
            <a:extLst>
              <a:ext uri="{FF2B5EF4-FFF2-40B4-BE49-F238E27FC236}">
                <a16:creationId xmlns:a16="http://schemas.microsoft.com/office/drawing/2014/main" id="{28AA224B-9AA4-9A41-A7BD-EA672FC79C0C}"/>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928D4753-5EDA-665C-86A2-D7C3ECCD987C}"/>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633058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999D51A-18E4-6E2D-68B7-AA28B7569F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36435BA7-77CF-5EA8-E0DE-C22CAD8D7D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080B187F-A123-3FD5-A047-D5E09781A5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22874-C915-465C-9D23-2B6D09CEAEAA}" type="datetimeFigureOut">
              <a:rPr lang="es-CR" smtClean="0"/>
              <a:t>20/1/2026</a:t>
            </a:fld>
            <a:endParaRPr lang="es-CR" dirty="0"/>
          </a:p>
        </p:txBody>
      </p:sp>
      <p:sp>
        <p:nvSpPr>
          <p:cNvPr id="5" name="Marcador de pie de página 4">
            <a:extLst>
              <a:ext uri="{FF2B5EF4-FFF2-40B4-BE49-F238E27FC236}">
                <a16:creationId xmlns:a16="http://schemas.microsoft.com/office/drawing/2014/main" id="{1A50BE35-B896-0426-CA92-101C90F718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dirty="0"/>
          </a:p>
        </p:txBody>
      </p:sp>
      <p:sp>
        <p:nvSpPr>
          <p:cNvPr id="6" name="Marcador de número de diapositiva 5">
            <a:extLst>
              <a:ext uri="{FF2B5EF4-FFF2-40B4-BE49-F238E27FC236}">
                <a16:creationId xmlns:a16="http://schemas.microsoft.com/office/drawing/2014/main" id="{D2059097-FCBB-A023-0BEC-CA37F45F55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92949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5023820A-DF44-17EF-63DC-8EA324315BBF}"/>
              </a:ext>
            </a:extLst>
          </p:cNvPr>
          <p:cNvPicPr>
            <a:picLocks noChangeAspect="1" noChangeArrowheads="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0" descr="A green and black background with leaves and beans&#10;&#10;Description automatically generated">
            <a:extLst>
              <a:ext uri="{FF2B5EF4-FFF2-40B4-BE49-F238E27FC236}">
                <a16:creationId xmlns:a16="http://schemas.microsoft.com/office/drawing/2014/main" id="{7D1AFD67-C80B-91CB-D1E8-FD603607B14B}"/>
              </a:ext>
            </a:extLst>
          </p:cNvPr>
          <p:cNvPicPr>
            <a:picLocks noChangeAspect="1"/>
          </p:cNvPicPr>
          <p:nvPr/>
        </p:nvPicPr>
        <p:blipFill>
          <a:blip r:embed="rId4"/>
          <a:stretch>
            <a:fillRect/>
          </a:stretch>
        </p:blipFill>
        <p:spPr>
          <a:xfrm>
            <a:off x="0" y="0"/>
            <a:ext cx="12192000" cy="6775252"/>
          </a:xfrm>
          <a:prstGeom prst="rect">
            <a:avLst/>
          </a:prstGeom>
        </p:spPr>
      </p:pic>
      <p:sp>
        <p:nvSpPr>
          <p:cNvPr id="7" name="CuadroTexto 6">
            <a:extLst>
              <a:ext uri="{FF2B5EF4-FFF2-40B4-BE49-F238E27FC236}">
                <a16:creationId xmlns:a16="http://schemas.microsoft.com/office/drawing/2014/main" id="{3071343C-7329-FA2B-6A24-367A0C259788}"/>
              </a:ext>
            </a:extLst>
          </p:cNvPr>
          <p:cNvSpPr txBox="1"/>
          <p:nvPr/>
        </p:nvSpPr>
        <p:spPr>
          <a:xfrm>
            <a:off x="2819329" y="3650098"/>
            <a:ext cx="6005494" cy="1446550"/>
          </a:xfrm>
          <a:prstGeom prst="rect">
            <a:avLst/>
          </a:prstGeom>
          <a:solidFill>
            <a:srgbClr val="648F6C">
              <a:alpha val="80000"/>
            </a:srgbClr>
          </a:solid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100"/>
              </a:spcBef>
              <a:spcAft>
                <a:spcPts val="0"/>
              </a:spcAft>
              <a:buClrTx/>
              <a:buSzTx/>
              <a:buFontTx/>
              <a:buNone/>
              <a:tabLst/>
              <a:defRPr/>
            </a:pPr>
            <a:r>
              <a:rPr lang="es-ES" sz="4400" b="1" spc="-5" dirty="0">
                <a:solidFill>
                  <a:schemeClr val="bg1"/>
                </a:solidFill>
                <a:latin typeface="Calibri"/>
                <a:cs typeface="Calibri"/>
              </a:rPr>
              <a:t>ESTADÍSTICA DE CAFÉ AL 19 DE ENERO 2026</a:t>
            </a:r>
          </a:p>
        </p:txBody>
      </p:sp>
      <p:pic>
        <p:nvPicPr>
          <p:cNvPr id="8" name="Imagen 7" descr="Imagen que contiene Logotipo&#10;&#10;Descripción generada automáticamente">
            <a:extLst>
              <a:ext uri="{FF2B5EF4-FFF2-40B4-BE49-F238E27FC236}">
                <a16:creationId xmlns:a16="http://schemas.microsoft.com/office/drawing/2014/main" id="{37A72502-96E8-7145-F4CC-B9E2410C1A9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4131733" y="72658"/>
            <a:ext cx="3928534" cy="3915755"/>
          </a:xfrm>
          <a:prstGeom prst="rect">
            <a:avLst/>
          </a:prstGeom>
          <a:noFill/>
          <a:ln>
            <a:noFill/>
          </a:ln>
        </p:spPr>
      </p:pic>
    </p:spTree>
    <p:extLst>
      <p:ext uri="{BB962C8B-B14F-4D97-AF65-F5344CB8AC3E}">
        <p14:creationId xmlns:p14="http://schemas.microsoft.com/office/powerpoint/2010/main" val="2794951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F6C817-A942-0AC6-ED91-F98C0B98ED5B}"/>
            </a:ext>
          </a:extLst>
        </p:cNvPr>
        <p:cNvGrpSpPr/>
        <p:nvPr/>
      </p:nvGrpSpPr>
      <p:grpSpPr>
        <a:xfrm>
          <a:off x="0" y="0"/>
          <a:ext cx="0" cy="0"/>
          <a:chOff x="0" y="0"/>
          <a:chExt cx="0" cy="0"/>
        </a:xfrm>
      </p:grpSpPr>
      <p:sp>
        <p:nvSpPr>
          <p:cNvPr id="4" name="Rectángulo 3">
            <a:extLst>
              <a:ext uri="{FF2B5EF4-FFF2-40B4-BE49-F238E27FC236}">
                <a16:creationId xmlns:a16="http://schemas.microsoft.com/office/drawing/2014/main" id="{21596834-E550-F336-CA25-37FC15937FB2}"/>
              </a:ext>
            </a:extLst>
          </p:cNvPr>
          <p:cNvSpPr/>
          <p:nvPr/>
        </p:nvSpPr>
        <p:spPr>
          <a:xfrm>
            <a:off x="0" y="6091881"/>
            <a:ext cx="12192001" cy="766119"/>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2" name="CuadroTexto 1">
            <a:extLst>
              <a:ext uri="{FF2B5EF4-FFF2-40B4-BE49-F238E27FC236}">
                <a16:creationId xmlns:a16="http://schemas.microsoft.com/office/drawing/2014/main" id="{BCE1ED31-EABB-35A9-47D5-D2E2A53CA28E}"/>
              </a:ext>
            </a:extLst>
          </p:cNvPr>
          <p:cNvSpPr txBox="1"/>
          <p:nvPr/>
        </p:nvSpPr>
        <p:spPr>
          <a:xfrm>
            <a:off x="621712" y="6556420"/>
            <a:ext cx="10948575" cy="307777"/>
          </a:xfrm>
          <a:prstGeom prst="rect">
            <a:avLst/>
          </a:prstGeom>
          <a:noFill/>
        </p:spPr>
        <p:txBody>
          <a:bodyPr wrap="none" rtlCol="0">
            <a:spAutoFit/>
          </a:bodyPr>
          <a:lstStyle>
            <a:defPPr>
              <a:defRPr lang="es-CR"/>
            </a:defPPr>
            <a:lvl1pPr fontAlgn="base">
              <a:defRPr sz="1400">
                <a:solidFill>
                  <a:schemeClr val="bg1"/>
                </a:solidFill>
              </a:defRPr>
            </a:lvl1pPr>
          </a:lstStyle>
          <a:p>
            <a:r>
              <a:rPr lang="es-CR" dirty="0"/>
              <a:t>"Trabajo en equipo: juntos logramos más. Colaboramos con pasión y determinación para alcanzar metas compartidas.”      </a:t>
            </a:r>
            <a:r>
              <a:rPr lang="es-CR" b="1" dirty="0"/>
              <a:t>Comisión de Valores ICAFE</a:t>
            </a:r>
            <a:r>
              <a:rPr lang="es-CR" dirty="0"/>
              <a:t>​</a:t>
            </a:r>
            <a:endParaRPr lang="es-CR" b="1" dirty="0"/>
          </a:p>
        </p:txBody>
      </p:sp>
      <p:sp>
        <p:nvSpPr>
          <p:cNvPr id="5" name="CuadroTexto 4">
            <a:extLst>
              <a:ext uri="{FF2B5EF4-FFF2-40B4-BE49-F238E27FC236}">
                <a16:creationId xmlns:a16="http://schemas.microsoft.com/office/drawing/2014/main" id="{8411A871-7DB1-D6DF-1EF0-3DD8AB30B465}"/>
              </a:ext>
            </a:extLst>
          </p:cNvPr>
          <p:cNvSpPr txBox="1"/>
          <p:nvPr/>
        </p:nvSpPr>
        <p:spPr>
          <a:xfrm>
            <a:off x="0" y="0"/>
            <a:ext cx="7602876" cy="490904"/>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Calibri" panose="020F0502020204030204" pitchFamily="34" charset="0"/>
                <a:cs typeface="Calibri" panose="020F0502020204030204" pitchFamily="34" charset="0"/>
              </a:rPr>
              <a:t>INFORME COMPARATIVO DE CAFÉ EN FRUTA</a:t>
            </a:r>
          </a:p>
        </p:txBody>
      </p:sp>
      <p:sp>
        <p:nvSpPr>
          <p:cNvPr id="6" name="CuadroTexto 5">
            <a:extLst>
              <a:ext uri="{FF2B5EF4-FFF2-40B4-BE49-F238E27FC236}">
                <a16:creationId xmlns:a16="http://schemas.microsoft.com/office/drawing/2014/main" id="{6A5C03EB-7E4F-9ADF-B2E6-AE7D6626F298}"/>
              </a:ext>
            </a:extLst>
          </p:cNvPr>
          <p:cNvSpPr txBox="1"/>
          <p:nvPr/>
        </p:nvSpPr>
        <p:spPr>
          <a:xfrm>
            <a:off x="1097558" y="722720"/>
            <a:ext cx="10223498" cy="72967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Comportamiento de la cosecha 2025-2026</a:t>
            </a:r>
          </a:p>
          <a:p>
            <a:r>
              <a:rPr lang="es-ES" sz="2000" dirty="0">
                <a:latin typeface="Calibri" panose="020F0502020204030204" pitchFamily="34" charset="0"/>
                <a:cs typeface="Calibri" panose="020F0502020204030204" pitchFamily="34" charset="0"/>
              </a:rPr>
              <a:t>y afluencia de café de las cosechas 2023-2024, 2024-2025 y 2025-2026 (en fanegas)</a:t>
            </a:r>
          </a:p>
          <a:p>
            <a:endParaRPr lang="es-ES" sz="2000" dirty="0">
              <a:latin typeface="Calibri" panose="020F0502020204030204" pitchFamily="34" charset="0"/>
              <a:cs typeface="Calibri" panose="020F0502020204030204" pitchFamily="34" charset="0"/>
            </a:endParaRPr>
          </a:p>
        </p:txBody>
      </p:sp>
      <p:sp>
        <p:nvSpPr>
          <p:cNvPr id="8" name="CuadroTexto 7">
            <a:extLst>
              <a:ext uri="{FF2B5EF4-FFF2-40B4-BE49-F238E27FC236}">
                <a16:creationId xmlns:a16="http://schemas.microsoft.com/office/drawing/2014/main" id="{BE541462-B9DC-E425-92CE-1A56DE1AB071}"/>
              </a:ext>
            </a:extLst>
          </p:cNvPr>
          <p:cNvSpPr txBox="1"/>
          <p:nvPr/>
        </p:nvSpPr>
        <p:spPr>
          <a:xfrm>
            <a:off x="8645238" y="5364345"/>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19 de Enero 2026</a:t>
            </a:r>
          </a:p>
          <a:p>
            <a:endParaRPr lang="es-ES" sz="2000" dirty="0">
              <a:latin typeface="Calibri" panose="020F0502020204030204" pitchFamily="34" charset="0"/>
              <a:cs typeface="Calibri" panose="020F0502020204030204" pitchFamily="34" charset="0"/>
            </a:endParaRPr>
          </a:p>
        </p:txBody>
      </p:sp>
      <p:grpSp>
        <p:nvGrpSpPr>
          <p:cNvPr id="7" name="Grupo 6">
            <a:extLst>
              <a:ext uri="{FF2B5EF4-FFF2-40B4-BE49-F238E27FC236}">
                <a16:creationId xmlns:a16="http://schemas.microsoft.com/office/drawing/2014/main" id="{689ED4E2-27FA-BB1A-5950-ADB6C99A97A4}"/>
              </a:ext>
            </a:extLst>
          </p:cNvPr>
          <p:cNvGrpSpPr/>
          <p:nvPr/>
        </p:nvGrpSpPr>
        <p:grpSpPr>
          <a:xfrm>
            <a:off x="0" y="5844711"/>
            <a:ext cx="12192001" cy="689688"/>
            <a:chOff x="0" y="5830529"/>
            <a:chExt cx="12192001" cy="731302"/>
          </a:xfrm>
        </p:grpSpPr>
        <p:pic>
          <p:nvPicPr>
            <p:cNvPr id="10" name="Imagen 9">
              <a:extLst>
                <a:ext uri="{FF2B5EF4-FFF2-40B4-BE49-F238E27FC236}">
                  <a16:creationId xmlns:a16="http://schemas.microsoft.com/office/drawing/2014/main" id="{9B419D4C-1A18-7B91-15EE-606871BABB9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1" name="Imagen 10">
              <a:extLst>
                <a:ext uri="{FF2B5EF4-FFF2-40B4-BE49-F238E27FC236}">
                  <a16:creationId xmlns:a16="http://schemas.microsoft.com/office/drawing/2014/main" id="{2176E44C-AA74-74EB-5D19-1F9A88830C36}"/>
                </a:ext>
              </a:extLst>
            </p:cNvPr>
            <p:cNvPicPr>
              <a:picLocks noChangeAspect="1"/>
            </p:cNvPicPr>
            <p:nvPr/>
          </p:nvPicPr>
          <p:blipFill>
            <a:blip r:embed="rId4"/>
            <a:stretch>
              <a:fillRect/>
            </a:stretch>
          </p:blipFill>
          <p:spPr>
            <a:xfrm>
              <a:off x="5653868" y="5879689"/>
              <a:ext cx="1376197" cy="590373"/>
            </a:xfrm>
            <a:prstGeom prst="rect">
              <a:avLst/>
            </a:prstGeom>
          </p:spPr>
        </p:pic>
      </p:grpSp>
      <p:pic>
        <p:nvPicPr>
          <p:cNvPr id="12" name="Imagen 11" descr="Imagen que contiene rueda, dibujo&#10;&#10;Descripción generada automáticamente">
            <a:extLst>
              <a:ext uri="{FF2B5EF4-FFF2-40B4-BE49-F238E27FC236}">
                <a16:creationId xmlns:a16="http://schemas.microsoft.com/office/drawing/2014/main" id="{564A4B16-2EA8-9E7C-7B7A-86CE7EEBBBA0}"/>
              </a:ext>
            </a:extLst>
          </p:cNvPr>
          <p:cNvPicPr>
            <a:picLocks noChangeAspect="1"/>
          </p:cNvPicPr>
          <p:nvPr/>
        </p:nvPicPr>
        <p:blipFill>
          <a:blip r:embed="rId5"/>
          <a:stretch>
            <a:fillRect/>
          </a:stretch>
        </p:blipFill>
        <p:spPr>
          <a:xfrm>
            <a:off x="5170865" y="5949467"/>
            <a:ext cx="1850267" cy="464349"/>
          </a:xfrm>
          <a:prstGeom prst="rect">
            <a:avLst/>
          </a:prstGeom>
        </p:spPr>
      </p:pic>
      <p:pic>
        <p:nvPicPr>
          <p:cNvPr id="9" name="Imagen 8" descr="Gráfico, Gráfico de barras&#10;&#10;El contenido generado por IA puede ser incorrecto.">
            <a:extLst>
              <a:ext uri="{FF2B5EF4-FFF2-40B4-BE49-F238E27FC236}">
                <a16:creationId xmlns:a16="http://schemas.microsoft.com/office/drawing/2014/main" id="{5E9D1776-62D2-1DDC-C129-384A23CFAEFD}"/>
              </a:ext>
            </a:extLst>
          </p:cNvPr>
          <p:cNvPicPr>
            <a:picLocks noChangeAspect="1"/>
          </p:cNvPicPr>
          <p:nvPr/>
        </p:nvPicPr>
        <p:blipFill>
          <a:blip r:embed="rId6"/>
          <a:stretch>
            <a:fillRect/>
          </a:stretch>
        </p:blipFill>
        <p:spPr>
          <a:xfrm>
            <a:off x="1097557" y="1485711"/>
            <a:ext cx="10223497" cy="3872437"/>
          </a:xfrm>
          <a:prstGeom prst="rect">
            <a:avLst/>
          </a:prstGeom>
        </p:spPr>
      </p:pic>
    </p:spTree>
    <p:extLst>
      <p:ext uri="{BB962C8B-B14F-4D97-AF65-F5344CB8AC3E}">
        <p14:creationId xmlns:p14="http://schemas.microsoft.com/office/powerpoint/2010/main" val="1352064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A4C295-0F99-DC4B-0766-9B55BC07EF6F}"/>
            </a:ext>
          </a:extLst>
        </p:cNvPr>
        <p:cNvGrpSpPr/>
        <p:nvPr/>
      </p:nvGrpSpPr>
      <p:grpSpPr>
        <a:xfrm>
          <a:off x="0" y="0"/>
          <a:ext cx="0" cy="0"/>
          <a:chOff x="0" y="0"/>
          <a:chExt cx="0" cy="0"/>
        </a:xfrm>
      </p:grpSpPr>
      <p:pic>
        <p:nvPicPr>
          <p:cNvPr id="11" name="Picture 10" descr="A green and black background with leaves and beans&#10;&#10;Description automatically generated">
            <a:extLst>
              <a:ext uri="{FF2B5EF4-FFF2-40B4-BE49-F238E27FC236}">
                <a16:creationId xmlns:a16="http://schemas.microsoft.com/office/drawing/2014/main" id="{15C33156-6157-968D-244F-650A5184862A}"/>
              </a:ext>
            </a:extLst>
          </p:cNvPr>
          <p:cNvPicPr>
            <a:picLocks noChangeAspect="1"/>
          </p:cNvPicPr>
          <p:nvPr/>
        </p:nvPicPr>
        <p:blipFill>
          <a:blip r:embed="rId3"/>
          <a:stretch>
            <a:fillRect/>
          </a:stretch>
        </p:blipFill>
        <p:spPr>
          <a:xfrm>
            <a:off x="0" y="0"/>
            <a:ext cx="12192000" cy="6858000"/>
          </a:xfrm>
          <a:prstGeom prst="rect">
            <a:avLst/>
          </a:prstGeom>
        </p:spPr>
      </p:pic>
      <p:sp>
        <p:nvSpPr>
          <p:cNvPr id="4" name="CuadroTexto 3">
            <a:extLst>
              <a:ext uri="{FF2B5EF4-FFF2-40B4-BE49-F238E27FC236}">
                <a16:creationId xmlns:a16="http://schemas.microsoft.com/office/drawing/2014/main" id="{E3D674BA-DD54-9398-A842-26102599D235}"/>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INFORME COMPARATIVO DE CAFÉ EN FRUTA</a:t>
            </a:r>
          </a:p>
        </p:txBody>
      </p:sp>
      <p:sp>
        <p:nvSpPr>
          <p:cNvPr id="9" name="CuadroTexto 8">
            <a:extLst>
              <a:ext uri="{FF2B5EF4-FFF2-40B4-BE49-F238E27FC236}">
                <a16:creationId xmlns:a16="http://schemas.microsoft.com/office/drawing/2014/main" id="{8579145C-49E3-0CEF-8542-96299EDA1AE4}"/>
              </a:ext>
            </a:extLst>
          </p:cNvPr>
          <p:cNvSpPr txBox="1"/>
          <p:nvPr/>
        </p:nvSpPr>
        <p:spPr>
          <a:xfrm>
            <a:off x="1097558" y="722720"/>
            <a:ext cx="1022349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solidFill>
                <a:srgbClr val="FFFFFF"/>
              </a:solidFill>
              <a:latin typeface="Calibri" panose="020F0502020204030204" pitchFamily="34" charset="0"/>
              <a:cs typeface="Calibri" panose="020F0502020204030204" pitchFamily="34" charset="0"/>
            </a:endParaRPr>
          </a:p>
          <a:p>
            <a:r>
              <a:rPr lang="es-ES" sz="2000" dirty="0">
                <a:solidFill>
                  <a:srgbClr val="FFFFFF"/>
                </a:solidFill>
                <a:latin typeface="Calibri" panose="020F0502020204030204" pitchFamily="34" charset="0"/>
                <a:cs typeface="Calibri" panose="020F0502020204030204" pitchFamily="34" charset="0"/>
              </a:rPr>
              <a:t>(EN FANEGAS) A la quincena del 1 al 15 de Enero de cada año</a:t>
            </a:r>
          </a:p>
          <a:p>
            <a:endParaRPr lang="es-ES" sz="2000" dirty="0">
              <a:solidFill>
                <a:srgbClr val="FFFFFF"/>
              </a:solidFill>
              <a:latin typeface="Calibri" panose="020F0502020204030204" pitchFamily="34" charset="0"/>
              <a:cs typeface="Calibri" panose="020F0502020204030204" pitchFamily="34" charset="0"/>
            </a:endParaRPr>
          </a:p>
        </p:txBody>
      </p:sp>
      <p:sp>
        <p:nvSpPr>
          <p:cNvPr id="10" name="CuadroTexto 9">
            <a:extLst>
              <a:ext uri="{FF2B5EF4-FFF2-40B4-BE49-F238E27FC236}">
                <a16:creationId xmlns:a16="http://schemas.microsoft.com/office/drawing/2014/main" id="{9E7255E1-6B42-980D-5C05-1EBB56E41197}"/>
              </a:ext>
            </a:extLst>
          </p:cNvPr>
          <p:cNvSpPr txBox="1"/>
          <p:nvPr/>
        </p:nvSpPr>
        <p:spPr>
          <a:xfrm>
            <a:off x="8645238" y="5364345"/>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19 de Enero 2026</a:t>
            </a:r>
          </a:p>
          <a:p>
            <a:endParaRPr lang="es-ES" sz="2000" dirty="0">
              <a:latin typeface="Calibri" panose="020F0502020204030204" pitchFamily="34" charset="0"/>
              <a:cs typeface="Calibri" panose="020F0502020204030204" pitchFamily="34" charset="0"/>
            </a:endParaRPr>
          </a:p>
        </p:txBody>
      </p:sp>
      <p:graphicFrame>
        <p:nvGraphicFramePr>
          <p:cNvPr id="2" name="Tabla 1">
            <a:extLst>
              <a:ext uri="{FF2B5EF4-FFF2-40B4-BE49-F238E27FC236}">
                <a16:creationId xmlns:a16="http://schemas.microsoft.com/office/drawing/2014/main" id="{CFF3D558-FF76-5A0D-C54C-A106892DD317}"/>
              </a:ext>
            </a:extLst>
          </p:cNvPr>
          <p:cNvGraphicFramePr>
            <a:graphicFrameLocks noGrp="1"/>
          </p:cNvGraphicFramePr>
          <p:nvPr>
            <p:extLst>
              <p:ext uri="{D42A27DB-BD31-4B8C-83A1-F6EECF244321}">
                <p14:modId xmlns:p14="http://schemas.microsoft.com/office/powerpoint/2010/main" val="3587824751"/>
              </p:ext>
            </p:extLst>
          </p:nvPr>
        </p:nvGraphicFramePr>
        <p:xfrm>
          <a:off x="1097558" y="1316081"/>
          <a:ext cx="10223498" cy="3792855"/>
        </p:xfrm>
        <a:graphic>
          <a:graphicData uri="http://schemas.openxmlformats.org/drawingml/2006/table">
            <a:tbl>
              <a:tblPr/>
              <a:tblGrid>
                <a:gridCol w="1946182">
                  <a:extLst>
                    <a:ext uri="{9D8B030D-6E8A-4147-A177-3AD203B41FA5}">
                      <a16:colId xmlns:a16="http://schemas.microsoft.com/office/drawing/2014/main" val="1706336705"/>
                    </a:ext>
                  </a:extLst>
                </a:gridCol>
                <a:gridCol w="1214853">
                  <a:extLst>
                    <a:ext uri="{9D8B030D-6E8A-4147-A177-3AD203B41FA5}">
                      <a16:colId xmlns:a16="http://schemas.microsoft.com/office/drawing/2014/main" val="1984384894"/>
                    </a:ext>
                  </a:extLst>
                </a:gridCol>
                <a:gridCol w="970069">
                  <a:extLst>
                    <a:ext uri="{9D8B030D-6E8A-4147-A177-3AD203B41FA5}">
                      <a16:colId xmlns:a16="http://schemas.microsoft.com/office/drawing/2014/main" val="4290265174"/>
                    </a:ext>
                  </a:extLst>
                </a:gridCol>
                <a:gridCol w="1027487">
                  <a:extLst>
                    <a:ext uri="{9D8B030D-6E8A-4147-A177-3AD203B41FA5}">
                      <a16:colId xmlns:a16="http://schemas.microsoft.com/office/drawing/2014/main" val="2721416500"/>
                    </a:ext>
                  </a:extLst>
                </a:gridCol>
                <a:gridCol w="1027487">
                  <a:extLst>
                    <a:ext uri="{9D8B030D-6E8A-4147-A177-3AD203B41FA5}">
                      <a16:colId xmlns:a16="http://schemas.microsoft.com/office/drawing/2014/main" val="2070051698"/>
                    </a:ext>
                  </a:extLst>
                </a:gridCol>
                <a:gridCol w="1024465">
                  <a:extLst>
                    <a:ext uri="{9D8B030D-6E8A-4147-A177-3AD203B41FA5}">
                      <a16:colId xmlns:a16="http://schemas.microsoft.com/office/drawing/2014/main" val="1031229243"/>
                    </a:ext>
                  </a:extLst>
                </a:gridCol>
                <a:gridCol w="961003">
                  <a:extLst>
                    <a:ext uri="{9D8B030D-6E8A-4147-A177-3AD203B41FA5}">
                      <a16:colId xmlns:a16="http://schemas.microsoft.com/office/drawing/2014/main" val="2670414970"/>
                    </a:ext>
                  </a:extLst>
                </a:gridCol>
                <a:gridCol w="1027487">
                  <a:extLst>
                    <a:ext uri="{9D8B030D-6E8A-4147-A177-3AD203B41FA5}">
                      <a16:colId xmlns:a16="http://schemas.microsoft.com/office/drawing/2014/main" val="3519629988"/>
                    </a:ext>
                  </a:extLst>
                </a:gridCol>
                <a:gridCol w="1024465">
                  <a:extLst>
                    <a:ext uri="{9D8B030D-6E8A-4147-A177-3AD203B41FA5}">
                      <a16:colId xmlns:a16="http://schemas.microsoft.com/office/drawing/2014/main" val="3887175712"/>
                    </a:ext>
                  </a:extLst>
                </a:gridCol>
              </a:tblGrid>
              <a:tr h="200025">
                <a:tc rowSpan="3">
                  <a:txBody>
                    <a:bodyPr/>
                    <a:lstStyle/>
                    <a:p>
                      <a:pPr algn="ctr" fontAlgn="ctr">
                        <a:buNone/>
                      </a:pPr>
                      <a:r>
                        <a:rPr lang="es-CR" sz="1200" b="0" i="0" u="none" strike="noStrike">
                          <a:effectLst/>
                          <a:latin typeface="Calibri" panose="020F0502020204030204" pitchFamily="34" charset="0"/>
                        </a:rPr>
                        <a:t>ZONAS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b">
                        <a:buNone/>
                      </a:pPr>
                      <a:r>
                        <a:rPr lang="es-CR" sz="1200" b="1" i="0" u="none" strike="noStrike">
                          <a:effectLst/>
                          <a:latin typeface="Calibri" panose="020F0502020204030204" pitchFamily="34" charset="0"/>
                        </a:rPr>
                        <a:t>Cosecha 2024-2025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buNone/>
                      </a:pPr>
                      <a:r>
                        <a:rPr lang="es-CR" sz="1200" b="1" i="0" u="none" strike="noStrike">
                          <a:effectLst/>
                          <a:latin typeface="Calibri" panose="020F0502020204030204" pitchFamily="34" charset="0"/>
                        </a:rPr>
                        <a:t>Cosecha 2025-2026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646138834"/>
                  </a:ext>
                </a:extLst>
              </a:tr>
              <a:tr h="200025">
                <a:tc vMerge="1">
                  <a:txBody>
                    <a:bodyPr/>
                    <a:lstStyle/>
                    <a:p>
                      <a:endParaRPr lang="es-CR"/>
                    </a:p>
                  </a:txBody>
                  <a:tcPr/>
                </a:tc>
                <a:tc gridSpan="4">
                  <a:txBody>
                    <a:bodyPr/>
                    <a:lstStyle/>
                    <a:p>
                      <a:pPr algn="ctr" fontAlgn="b">
                        <a:buNone/>
                      </a:pPr>
                      <a:r>
                        <a:rPr lang="es-CR" sz="1200" b="0" i="0" u="none" strike="noStrike">
                          <a:effectLst/>
                          <a:latin typeface="Calibri" panose="020F0502020204030204" pitchFamily="34" charset="0"/>
                        </a:rPr>
                        <a:t>Quincena del 01/01/25 al 15/01/25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buNone/>
                      </a:pPr>
                      <a:r>
                        <a:rPr lang="es-CR" sz="1200" b="0" i="0" u="none" strike="noStrike">
                          <a:effectLst/>
                          <a:latin typeface="Calibri" panose="020F0502020204030204" pitchFamily="34" charset="0"/>
                        </a:rPr>
                        <a:t>Quincena del 01/01/26 al 15/01/26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523274446"/>
                  </a:ext>
                </a:extLst>
              </a:tr>
              <a:tr h="600075">
                <a:tc vMerge="1">
                  <a:txBody>
                    <a:bodyPr/>
                    <a:lstStyle/>
                    <a:p>
                      <a:endParaRPr lang="es-CR"/>
                    </a:p>
                  </a:txBody>
                  <a:tcPr/>
                </a:tc>
                <a:tc>
                  <a:txBody>
                    <a:bodyPr/>
                    <a:lstStyle/>
                    <a:p>
                      <a:pPr algn="ctr" fontAlgn="ctr">
                        <a:buNone/>
                      </a:pPr>
                      <a:r>
                        <a:rPr lang="es-CR" sz="1200" b="0" i="0" u="none" strike="noStrike">
                          <a:effectLst/>
                          <a:latin typeface="Calibri" panose="020F0502020204030204" pitchFamily="34" charset="0"/>
                        </a:rPr>
                        <a:t>Producción  Definitiva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Acumulado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effectLst/>
                          <a:latin typeface="Calibri" panose="020F0502020204030204" pitchFamily="34" charset="0"/>
                        </a:rPr>
                        <a:t>Grado de avance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Informado en la quincena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effectLst/>
                          <a:latin typeface="Calibri" panose="020F0502020204030204" pitchFamily="34" charset="0"/>
                        </a:rPr>
                        <a:t>Producción Estimada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Acumulado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s-CR" sz="1200" b="0" i="0" u="none" strike="noStrike">
                          <a:solidFill>
                            <a:srgbClr val="000000"/>
                          </a:solidFill>
                          <a:effectLst/>
                          <a:latin typeface="Calibri" panose="020F0502020204030204" pitchFamily="34" charset="0"/>
                        </a:rPr>
                        <a:t>% alcanzado según Estimación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Informado en la quincena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61438266"/>
                  </a:ext>
                </a:extLst>
              </a:tr>
              <a:tr h="200025">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134807780"/>
                  </a:ext>
                </a:extLst>
              </a:tr>
              <a:tr h="200025">
                <a:tc>
                  <a:txBody>
                    <a:bodyPr/>
                    <a:lstStyle/>
                    <a:p>
                      <a:pPr algn="ctr" fontAlgn="b">
                        <a:buNone/>
                      </a:pPr>
                      <a:r>
                        <a:rPr lang="es-CR" sz="1200" b="0" i="0" u="none" strike="noStrike">
                          <a:effectLst/>
                          <a:latin typeface="Calibri" panose="020F0502020204030204" pitchFamily="34" charset="0"/>
                        </a:rPr>
                        <a:t>COTO BRUS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162,075</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140,223</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86.52</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1,215</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187,708</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147,616</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78.64</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6,085</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107312883"/>
                  </a:ext>
                </a:extLst>
              </a:tr>
              <a:tr h="200025">
                <a:tc>
                  <a:txBody>
                    <a:bodyPr/>
                    <a:lstStyle/>
                    <a:p>
                      <a:pPr algn="ctr" fontAlgn="b">
                        <a:buNone/>
                      </a:pPr>
                      <a:r>
                        <a:rPr lang="es-CR" sz="1200" b="0" i="0" u="none" strike="noStrike">
                          <a:effectLst/>
                          <a:latin typeface="Calibri" panose="020F0502020204030204" pitchFamily="34" charset="0"/>
                        </a:rPr>
                        <a:t>LOS SANTOS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806,474</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226,152</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28.04</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17,042</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632,883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318,216</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50.28</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92,652</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411280300"/>
                  </a:ext>
                </a:extLst>
              </a:tr>
              <a:tr h="200025">
                <a:tc>
                  <a:txBody>
                    <a:bodyPr/>
                    <a:lstStyle/>
                    <a:p>
                      <a:pPr algn="ctr" fontAlgn="b">
                        <a:buNone/>
                      </a:pPr>
                      <a:r>
                        <a:rPr lang="es-CR" sz="1200" b="0" i="0" u="none" strike="noStrike">
                          <a:effectLst/>
                          <a:latin typeface="Calibri" panose="020F0502020204030204" pitchFamily="34" charset="0"/>
                        </a:rPr>
                        <a:t>PEREZ ZELEDON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224,059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172,907</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77.17</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13,826</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236,071</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163,741</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69.36</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4,137</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693858819"/>
                  </a:ext>
                </a:extLst>
              </a:tr>
              <a:tr h="200025">
                <a:tc>
                  <a:txBody>
                    <a:bodyPr/>
                    <a:lstStyle/>
                    <a:p>
                      <a:pPr algn="ctr" fontAlgn="b">
                        <a:buNone/>
                      </a:pPr>
                      <a:r>
                        <a:rPr lang="es-CR" sz="1200" b="0" i="0" u="none" strike="noStrike">
                          <a:effectLst/>
                          <a:latin typeface="Calibri" panose="020F0502020204030204" pitchFamily="34" charset="0"/>
                        </a:rPr>
                        <a:t>TURRIALBA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99,238</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66,194</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66.70</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4,813</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73,523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45,205</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61.48</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1,368</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194470796"/>
                  </a:ext>
                </a:extLst>
              </a:tr>
              <a:tr h="200025">
                <a:tc>
                  <a:txBody>
                    <a:bodyPr/>
                    <a:lstStyle/>
                    <a:p>
                      <a:pPr algn="ctr" fontAlgn="b">
                        <a:buNone/>
                      </a:pPr>
                      <a:r>
                        <a:rPr lang="es-CR" sz="1200" b="0" i="0" u="none" strike="noStrike">
                          <a:effectLst/>
                          <a:latin typeface="Calibri" panose="020F0502020204030204" pitchFamily="34" charset="0"/>
                        </a:rPr>
                        <a:t>VALLE CENTRAL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240,908</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146,509</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60.82</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22,235</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258,793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159,663</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61.70</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31,756</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47933888"/>
                  </a:ext>
                </a:extLst>
              </a:tr>
              <a:tr h="200025">
                <a:tc>
                  <a:txBody>
                    <a:bodyPr/>
                    <a:lstStyle/>
                    <a:p>
                      <a:pPr algn="ctr" fontAlgn="b">
                        <a:buNone/>
                      </a:pPr>
                      <a:r>
                        <a:rPr lang="es-CR" sz="1200" b="0" i="0" u="none" strike="noStrike">
                          <a:effectLst/>
                          <a:latin typeface="Calibri" panose="020F0502020204030204" pitchFamily="34" charset="0"/>
                        </a:rPr>
                        <a:t>VALLE OCCIDENTAL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267,012</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157,214</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58.88</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30,333</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356,217</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175,742</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49.34</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31,977</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900456926"/>
                  </a:ext>
                </a:extLst>
              </a:tr>
              <a:tr h="200025">
                <a:tc>
                  <a:txBody>
                    <a:bodyPr/>
                    <a:lstStyle/>
                    <a:p>
                      <a:pPr algn="ctr" fontAlgn="b">
                        <a:buNone/>
                      </a:pPr>
                      <a:r>
                        <a:rPr lang="es-CR" sz="1200" b="0" i="0" u="none" strike="noStrike">
                          <a:effectLst/>
                          <a:latin typeface="Calibri" panose="020F0502020204030204" pitchFamily="34" charset="0"/>
                        </a:rPr>
                        <a:t>ZONA NORTE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12,862</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8,044</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62.54</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923</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18,757</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10,091</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53.80</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2,174</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845086388"/>
                  </a:ext>
                </a:extLst>
              </a:tr>
              <a:tr h="200025">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97375312"/>
                  </a:ext>
                </a:extLst>
              </a:tr>
              <a:tr h="200025">
                <a:tc>
                  <a:txBody>
                    <a:bodyPr/>
                    <a:lstStyle/>
                    <a:p>
                      <a:pPr algn="ctr" fontAlgn="b">
                        <a:buNone/>
                      </a:pPr>
                      <a:r>
                        <a:rPr lang="es-CR" sz="1200" b="0" i="0" u="none" strike="noStrike">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1,812,628</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917,243</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50.60</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90,386</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1,763,951</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1,020,275</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57.84</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170,149</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83107834"/>
                  </a:ext>
                </a:extLst>
              </a:tr>
              <a:tr h="200025">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17793359"/>
                  </a:ext>
                </a:extLst>
              </a:tr>
              <a:tr h="190500">
                <a:tc gridSpan="9">
                  <a:txBody>
                    <a:bodyPr/>
                    <a:lstStyle/>
                    <a:p>
                      <a:pPr algn="l" fontAlgn="t">
                        <a:buNone/>
                      </a:pPr>
                      <a:r>
                        <a:rPr lang="es-ES" sz="1200" b="0" i="0" u="none" strike="noStrike">
                          <a:effectLst/>
                          <a:latin typeface="Calibri" panose="020F0502020204030204" pitchFamily="34" charset="0"/>
                        </a:rPr>
                        <a:t>Comparativo entre las cosechas 2024-2025 y la 2025-2026, se presenta la información por cada una de las zonas.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234156049"/>
                  </a:ext>
                </a:extLst>
              </a:tr>
              <a:tr h="200025">
                <a:tc gridSpan="9">
                  <a:txBody>
                    <a:bodyPr/>
                    <a:lstStyle/>
                    <a:p>
                      <a:pPr algn="l" fontAlgn="t">
                        <a:buNone/>
                      </a:pPr>
                      <a:r>
                        <a:rPr lang="es-ES" sz="1200" b="0" i="0" u="none" strike="noStrike">
                          <a:effectLst/>
                          <a:latin typeface="Calibri" panose="020F0502020204030204" pitchFamily="34" charset="0"/>
                        </a:rPr>
                        <a:t>La producción estimada de la cosecha 2025-2026 es la establecida por el CICAFE en su segunda estimación con nómina completa.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2865121527"/>
                  </a:ext>
                </a:extLst>
              </a:tr>
              <a:tr h="200025">
                <a:tc gridSpan="9">
                  <a:txBody>
                    <a:bodyPr/>
                    <a:lstStyle/>
                    <a:p>
                      <a:pPr algn="l" fontAlgn="t">
                        <a:buNone/>
                      </a:pPr>
                      <a:r>
                        <a:rPr lang="es-ES" sz="1200" b="0" i="0" u="none" strike="noStrike" dirty="0">
                          <a:effectLst/>
                          <a:latin typeface="Calibri" panose="020F0502020204030204" pitchFamily="34" charset="0"/>
                        </a:rPr>
                        <a:t>La cosecha 2024-2025 corresponde a la producción definitiva.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482193528"/>
                  </a:ext>
                </a:extLst>
              </a:tr>
            </a:tbl>
          </a:graphicData>
        </a:graphic>
      </p:graphicFrame>
    </p:spTree>
    <p:extLst>
      <p:ext uri="{BB962C8B-B14F-4D97-AF65-F5344CB8AC3E}">
        <p14:creationId xmlns:p14="http://schemas.microsoft.com/office/powerpoint/2010/main" val="2013504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0FB729-570D-6227-61CD-4F61F8C55886}"/>
            </a:ext>
          </a:extLst>
        </p:cNvPr>
        <p:cNvGrpSpPr/>
        <p:nvPr/>
      </p:nvGrpSpPr>
      <p:grpSpPr>
        <a:xfrm>
          <a:off x="0" y="0"/>
          <a:ext cx="0" cy="0"/>
          <a:chOff x="0" y="0"/>
          <a:chExt cx="0" cy="0"/>
        </a:xfrm>
      </p:grpSpPr>
      <p:pic>
        <p:nvPicPr>
          <p:cNvPr id="11" name="Picture 10" descr="A green and black background with leaves and beans&#10;&#10;Description automatically generated">
            <a:extLst>
              <a:ext uri="{FF2B5EF4-FFF2-40B4-BE49-F238E27FC236}">
                <a16:creationId xmlns:a16="http://schemas.microsoft.com/office/drawing/2014/main" id="{39A630A6-330E-1108-85D6-8C692126D60E}"/>
              </a:ext>
            </a:extLst>
          </p:cNvPr>
          <p:cNvPicPr>
            <a:picLocks noChangeAspect="1"/>
          </p:cNvPicPr>
          <p:nvPr/>
        </p:nvPicPr>
        <p:blipFill>
          <a:blip r:embed="rId3"/>
          <a:stretch>
            <a:fillRect/>
          </a:stretch>
        </p:blipFill>
        <p:spPr>
          <a:xfrm>
            <a:off x="0" y="-3737"/>
            <a:ext cx="12192000" cy="6858000"/>
          </a:xfrm>
          <a:prstGeom prst="rect">
            <a:avLst/>
          </a:prstGeom>
        </p:spPr>
      </p:pic>
      <p:sp>
        <p:nvSpPr>
          <p:cNvPr id="2" name="Título 1">
            <a:extLst>
              <a:ext uri="{FF2B5EF4-FFF2-40B4-BE49-F238E27FC236}">
                <a16:creationId xmlns:a16="http://schemas.microsoft.com/office/drawing/2014/main" id="{A82AB05F-6454-A447-7BCA-7F1E5EC737CE}"/>
              </a:ext>
            </a:extLst>
          </p:cNvPr>
          <p:cNvSpPr txBox="1">
            <a:spLocks/>
          </p:cNvSpPr>
          <p:nvPr/>
        </p:nvSpPr>
        <p:spPr>
          <a:xfrm>
            <a:off x="1120386" y="689964"/>
            <a:ext cx="9823469"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Calibri" panose="020F0502020204030204" pitchFamily="34" charset="0"/>
                <a:cs typeface="Calibri" panose="020F0502020204030204" pitchFamily="34" charset="0"/>
              </a:rPr>
              <a:t>COSECHA</a:t>
            </a:r>
            <a:r>
              <a:rPr lang="es-ES" sz="2000" dirty="0">
                <a:latin typeface="Calibri" panose="020F0502020204030204" pitchFamily="34" charset="0"/>
                <a:cs typeface="Calibri" panose="020F0502020204030204" pitchFamily="34" charset="0"/>
              </a:rPr>
              <a:t> 2025/2026   (EN Ud.46 KILOGRAMOS)   </a:t>
            </a:r>
          </a:p>
        </p:txBody>
      </p:sp>
      <p:sp>
        <p:nvSpPr>
          <p:cNvPr id="3" name="Título 1">
            <a:extLst>
              <a:ext uri="{FF2B5EF4-FFF2-40B4-BE49-F238E27FC236}">
                <a16:creationId xmlns:a16="http://schemas.microsoft.com/office/drawing/2014/main" id="{844E946B-731D-2944-BB91-C2E6ABE84B93}"/>
              </a:ext>
            </a:extLst>
          </p:cNvPr>
          <p:cNvSpPr txBox="1">
            <a:spLocks/>
          </p:cNvSpPr>
          <p:nvPr/>
        </p:nvSpPr>
        <p:spPr>
          <a:xfrm>
            <a:off x="8547237" y="5392768"/>
            <a:ext cx="3644763" cy="364718"/>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19 de Enero 2026</a:t>
            </a:r>
          </a:p>
        </p:txBody>
      </p:sp>
      <p:sp>
        <p:nvSpPr>
          <p:cNvPr id="8" name="CuadroTexto 7">
            <a:extLst>
              <a:ext uri="{FF2B5EF4-FFF2-40B4-BE49-F238E27FC236}">
                <a16:creationId xmlns:a16="http://schemas.microsoft.com/office/drawing/2014/main" id="{2A96E8E0-0B9E-CA8C-1FDD-5F5667331354}"/>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a:t>
            </a:r>
          </a:p>
        </p:txBody>
      </p:sp>
      <p:graphicFrame>
        <p:nvGraphicFramePr>
          <p:cNvPr id="4" name="Tabla 3">
            <a:extLst>
              <a:ext uri="{FF2B5EF4-FFF2-40B4-BE49-F238E27FC236}">
                <a16:creationId xmlns:a16="http://schemas.microsoft.com/office/drawing/2014/main" id="{F4212CE7-2969-462A-59BD-0D31D7B9BE11}"/>
              </a:ext>
            </a:extLst>
          </p:cNvPr>
          <p:cNvGraphicFramePr>
            <a:graphicFrameLocks noGrp="1"/>
          </p:cNvGraphicFramePr>
          <p:nvPr>
            <p:extLst>
              <p:ext uri="{D42A27DB-BD31-4B8C-83A1-F6EECF244321}">
                <p14:modId xmlns:p14="http://schemas.microsoft.com/office/powerpoint/2010/main" val="2968033103"/>
              </p:ext>
            </p:extLst>
          </p:nvPr>
        </p:nvGraphicFramePr>
        <p:xfrm>
          <a:off x="1120386" y="1217854"/>
          <a:ext cx="9823469" cy="3960191"/>
        </p:xfrm>
        <a:graphic>
          <a:graphicData uri="http://schemas.openxmlformats.org/drawingml/2006/table">
            <a:tbl>
              <a:tblPr/>
              <a:tblGrid>
                <a:gridCol w="3001940">
                  <a:extLst>
                    <a:ext uri="{9D8B030D-6E8A-4147-A177-3AD203B41FA5}">
                      <a16:colId xmlns:a16="http://schemas.microsoft.com/office/drawing/2014/main" val="530035640"/>
                    </a:ext>
                  </a:extLst>
                </a:gridCol>
                <a:gridCol w="1576895">
                  <a:extLst>
                    <a:ext uri="{9D8B030D-6E8A-4147-A177-3AD203B41FA5}">
                      <a16:colId xmlns:a16="http://schemas.microsoft.com/office/drawing/2014/main" val="352571692"/>
                    </a:ext>
                  </a:extLst>
                </a:gridCol>
                <a:gridCol w="1243995">
                  <a:extLst>
                    <a:ext uri="{9D8B030D-6E8A-4147-A177-3AD203B41FA5}">
                      <a16:colId xmlns:a16="http://schemas.microsoft.com/office/drawing/2014/main" val="3009528657"/>
                    </a:ext>
                  </a:extLst>
                </a:gridCol>
                <a:gridCol w="1427966">
                  <a:extLst>
                    <a:ext uri="{9D8B030D-6E8A-4147-A177-3AD203B41FA5}">
                      <a16:colId xmlns:a16="http://schemas.microsoft.com/office/drawing/2014/main" val="1272203087"/>
                    </a:ext>
                  </a:extLst>
                </a:gridCol>
                <a:gridCol w="1357881">
                  <a:extLst>
                    <a:ext uri="{9D8B030D-6E8A-4147-A177-3AD203B41FA5}">
                      <a16:colId xmlns:a16="http://schemas.microsoft.com/office/drawing/2014/main" val="3989123706"/>
                    </a:ext>
                  </a:extLst>
                </a:gridCol>
                <a:gridCol w="1214792">
                  <a:extLst>
                    <a:ext uri="{9D8B030D-6E8A-4147-A177-3AD203B41FA5}">
                      <a16:colId xmlns:a16="http://schemas.microsoft.com/office/drawing/2014/main" val="955446470"/>
                    </a:ext>
                  </a:extLst>
                </a:gridCol>
              </a:tblGrid>
              <a:tr h="691078">
                <a:tc>
                  <a:txBody>
                    <a:bodyPr/>
                    <a:lstStyle/>
                    <a:p>
                      <a:pPr algn="ctr" fontAlgn="ctr">
                        <a:buNone/>
                      </a:pPr>
                      <a:r>
                        <a:rPr lang="es-CR" sz="15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da-DK" sz="15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5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500" b="1" i="0" u="none" strike="noStrike">
                          <a:effectLst/>
                          <a:latin typeface="Calibri Light" panose="020F0302020204030204" pitchFamily="34" charset="0"/>
                        </a:rPr>
                        <a:t>% Producción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500" b="1" i="0" u="none" strike="noStrike">
                          <a:effectLst/>
                          <a:latin typeface="Calibri Light" panose="020F0302020204030204" pitchFamily="34" charset="0"/>
                        </a:rPr>
                        <a:t>% Sobre venta de  Exportación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68165059"/>
                  </a:ext>
                </a:extLst>
              </a:tr>
              <a:tr h="230359">
                <a:tc>
                  <a:txBody>
                    <a:bodyPr/>
                    <a:lstStyle/>
                    <a:p>
                      <a:pPr algn="l" fontAlgn="b">
                        <a:buNone/>
                      </a:pPr>
                      <a:r>
                        <a:rPr lang="es-CR" sz="15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541789773"/>
                  </a:ext>
                </a:extLst>
              </a:tr>
              <a:tr h="230359">
                <a:tc>
                  <a:txBody>
                    <a:bodyPr/>
                    <a:lstStyle/>
                    <a:p>
                      <a:pPr algn="l" fontAlgn="b">
                        <a:buNone/>
                      </a:pPr>
                      <a:r>
                        <a:rPr lang="es-CR" sz="15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815,839</a:t>
                      </a:r>
                    </a:p>
                  </a:txBody>
                  <a:tcPr marL="0" marR="0" marT="0" marB="0" anchor="b">
                    <a:lnL>
                      <a:noFill/>
                    </a:lnL>
                    <a:lnR>
                      <a:noFill/>
                    </a:lnR>
                    <a:lnT>
                      <a:noFill/>
                    </a:lnT>
                    <a:lnB>
                      <a:noFill/>
                    </a:lnB>
                    <a:noFill/>
                  </a:tcPr>
                </a:tc>
                <a:tc>
                  <a:txBody>
                    <a:bodyPr/>
                    <a:lstStyle/>
                    <a:p>
                      <a:pPr algn="ctr" fontAlgn="ctr">
                        <a:buNone/>
                      </a:pPr>
                      <a:r>
                        <a:rPr lang="es-CR" sz="1500" b="0" i="0" u="none" strike="noStrike">
                          <a:effectLst/>
                          <a:latin typeface="Calibri Light" panose="020F0302020204030204" pitchFamily="34" charset="0"/>
                        </a:rPr>
                        <a:t>$340.98 </a:t>
                      </a:r>
                    </a:p>
                  </a:txBody>
                  <a:tcPr marL="0" marR="0" marT="0" marB="0" anchor="ctr">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51.33</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852725634"/>
                  </a:ext>
                </a:extLst>
              </a:tr>
              <a:tr h="230359">
                <a:tc>
                  <a:txBody>
                    <a:bodyPr/>
                    <a:lstStyle/>
                    <a:p>
                      <a:pPr algn="l" fontAlgn="b">
                        <a:buNone/>
                      </a:pPr>
                      <a:r>
                        <a:rPr lang="es-CR" sz="1500" b="1" i="0" u="none" strike="noStrike">
                          <a:effectLst/>
                          <a:latin typeface="Calibri Light" panose="020F0302020204030204" pitchFamily="34" charset="0"/>
                        </a:rPr>
                        <a:t>Consignación 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79,756</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5.02</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28487871"/>
                  </a:ext>
                </a:extLst>
              </a:tr>
              <a:tr h="230359">
                <a:tc>
                  <a:txBody>
                    <a:bodyPr/>
                    <a:lstStyle/>
                    <a:p>
                      <a:pPr algn="l" fontAlgn="b">
                        <a:buNone/>
                      </a:pPr>
                      <a:r>
                        <a:rPr lang="es-CR" sz="1500" b="1" i="0" u="none" strike="noStrike">
                          <a:effectLst/>
                          <a:latin typeface="Calibri Light" panose="020F0302020204030204" pitchFamily="34" charset="0"/>
                        </a:rPr>
                        <a:t>Consumo Nacional</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45,903</a:t>
                      </a:r>
                    </a:p>
                  </a:txBody>
                  <a:tcPr marL="0" marR="0" marT="0" marB="0" anchor="b">
                    <a:lnL>
                      <a:noFill/>
                    </a:lnL>
                    <a:lnR>
                      <a:noFill/>
                    </a:lnR>
                    <a:lnT>
                      <a:noFill/>
                    </a:lnT>
                    <a:lnB>
                      <a:noFill/>
                    </a:lnB>
                    <a:noFill/>
                  </a:tcPr>
                </a:tc>
                <a:tc>
                  <a:txBody>
                    <a:bodyPr/>
                    <a:lstStyle/>
                    <a:p>
                      <a:pPr algn="ctr" fontAlgn="ctr">
                        <a:buNone/>
                      </a:pPr>
                      <a:r>
                        <a:rPr lang="es-CR" sz="1500" b="0" i="0" u="none" strike="noStrike">
                          <a:effectLst/>
                          <a:latin typeface="Calibri Light" panose="020F0302020204030204" pitchFamily="34" charset="0"/>
                        </a:rPr>
                        <a:t>₡3,210.32 </a:t>
                      </a:r>
                    </a:p>
                  </a:txBody>
                  <a:tcPr marL="0" marR="0" marT="0" marB="0" anchor="ctr">
                    <a:lnL>
                      <a:noFill/>
                    </a:lnL>
                    <a:lnR>
                      <a:noFill/>
                    </a:lnR>
                    <a:lnT>
                      <a:noFill/>
                    </a:lnT>
                    <a:lnB>
                      <a:noFill/>
                    </a:lnB>
                    <a:noFill/>
                  </a:tcPr>
                </a:tc>
                <a:tc>
                  <a:txBody>
                    <a:bodyPr/>
                    <a:lstStyle/>
                    <a:p>
                      <a:pPr algn="ctr" fontAlgn="ctr">
                        <a:buNone/>
                      </a:pPr>
                      <a:r>
                        <a:rPr lang="es-CR" sz="1500" b="1" i="0" u="none" strike="noStrike">
                          <a:solidFill>
                            <a:srgbClr val="0000FF"/>
                          </a:solidFill>
                          <a:effectLst/>
                          <a:latin typeface="Calibri Light" panose="020F0302020204030204" pitchFamily="34" charset="0"/>
                        </a:rPr>
                        <a:t>$293.52 </a:t>
                      </a:r>
                    </a:p>
                  </a:txBody>
                  <a:tcPr marL="0" marR="0" marT="0" marB="0" anchor="ctr">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2.89</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403301985"/>
                  </a:ext>
                </a:extLst>
              </a:tr>
              <a:tr h="230359">
                <a:tc>
                  <a:txBody>
                    <a:bodyPr/>
                    <a:lstStyle/>
                    <a:p>
                      <a:pPr algn="l" fontAlgn="b">
                        <a:buNone/>
                      </a:pPr>
                      <a:r>
                        <a:rPr lang="es-CR" sz="1500" b="1" i="0" u="none" strike="noStrike">
                          <a:effectLst/>
                          <a:latin typeface="Calibri Light" panose="020F0302020204030204" pitchFamily="34" charset="0"/>
                        </a:rPr>
                        <a:t>Consignación Consumo Nacional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0</a:t>
                      </a:r>
                    </a:p>
                  </a:txBody>
                  <a:tcPr marL="0" marR="0" marT="0" marB="0" anchor="b">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0.00</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920426862"/>
                  </a:ext>
                </a:extLst>
              </a:tr>
              <a:tr h="230359">
                <a:tc>
                  <a:txBody>
                    <a:bodyPr/>
                    <a:lstStyle/>
                    <a:p>
                      <a:pPr algn="l" fontAlgn="b">
                        <a:buNone/>
                      </a:pPr>
                      <a:r>
                        <a:rPr lang="es-CR" sz="1500" b="1" i="0" u="none" strike="noStrike">
                          <a:effectLst/>
                          <a:latin typeface="Calibri Light" panose="020F0302020204030204" pitchFamily="34" charset="0"/>
                        </a:rPr>
                        <a:t>Total Vendido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941,498</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59.24</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851871025"/>
                  </a:ext>
                </a:extLst>
              </a:tr>
              <a:tr h="230359">
                <a:tc>
                  <a:txBody>
                    <a:bodyPr/>
                    <a:lstStyle/>
                    <a:p>
                      <a:pPr algn="l" fontAlgn="b">
                        <a:buNone/>
                      </a:pPr>
                      <a:r>
                        <a:rPr lang="es-CR" sz="15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647,769</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40.76</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160658971"/>
                  </a:ext>
                </a:extLst>
              </a:tr>
              <a:tr h="255041">
                <a:tc>
                  <a:txBody>
                    <a:bodyPr/>
                    <a:lstStyle/>
                    <a:p>
                      <a:pPr algn="l" fontAlgn="b">
                        <a:buNone/>
                      </a:pPr>
                      <a:r>
                        <a:rPr lang="es-CR" sz="1500" b="1" i="0" u="none" strike="noStrike">
                          <a:effectLst/>
                          <a:latin typeface="Calibri Light" panose="020F0302020204030204" pitchFamily="34" charset="0"/>
                        </a:rPr>
                        <a:t>Exportado</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84,259</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1" i="0" u="none" strike="noStrike">
                        <a:solidFill>
                          <a:srgbClr val="0000FF"/>
                        </a:solidFill>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9</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431177817"/>
                  </a:ext>
                </a:extLst>
              </a:tr>
              <a:tr h="255041">
                <a:tc>
                  <a:txBody>
                    <a:bodyPr/>
                    <a:lstStyle/>
                    <a:p>
                      <a:pPr algn="l" fontAlgn="b">
                        <a:buNone/>
                      </a:pPr>
                      <a:r>
                        <a:rPr lang="es-CR" sz="1500" b="1" i="0" u="none" strike="noStrike">
                          <a:effectLst/>
                          <a:latin typeface="Calibri Light" panose="020F0302020204030204" pitchFamily="34" charset="0"/>
                        </a:rPr>
                        <a:t>Por Exportar</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811,336</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91</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931033181"/>
                  </a:ext>
                </a:extLst>
              </a:tr>
              <a:tr h="230359">
                <a:tc>
                  <a:txBody>
                    <a:bodyPr/>
                    <a:lstStyle/>
                    <a:p>
                      <a:pPr algn="l" fontAlgn="b">
                        <a:buNone/>
                      </a:pPr>
                      <a:r>
                        <a:rPr lang="es-CR" sz="1500" b="1" i="0" u="none" strike="noStrike">
                          <a:effectLst/>
                          <a:latin typeface="Calibri Light" panose="020F0302020204030204" pitchFamily="34" charset="0"/>
                        </a:rPr>
                        <a:t>Total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1,589,267</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100.00</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04356086"/>
                  </a:ext>
                </a:extLst>
              </a:tr>
              <a:tr h="230359">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2202942"/>
                  </a:ext>
                </a:extLst>
              </a:tr>
              <a:tr h="631843">
                <a:tc gridSpan="6">
                  <a:txBody>
                    <a:bodyPr/>
                    <a:lstStyle/>
                    <a:p>
                      <a:pPr algn="l" fontAlgn="t">
                        <a:buNone/>
                      </a:pPr>
                      <a:r>
                        <a:rPr lang="es-ES" sz="1500" b="0" i="0" u="none" strike="noStrike" dirty="0">
                          <a:effectLst/>
                          <a:latin typeface="Calibri Light" panose="020F0302020204030204" pitchFamily="34" charset="0"/>
                        </a:rPr>
                        <a:t>Resumen de comercialización de café, tanto de Consumo Nacional como de Exportación, se detalla las ventas en consignación y con precio fijo, el total vendido en U. De 46 kg se calcula de acuerdo con la fruta reportada en esta cosecha y, para su conversión a kg, se aplica el rendimiento de la cosecha 2024-2025.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354682799"/>
                  </a:ext>
                </a:extLst>
              </a:tr>
            </a:tbl>
          </a:graphicData>
        </a:graphic>
      </p:graphicFrame>
    </p:spTree>
    <p:extLst>
      <p:ext uri="{BB962C8B-B14F-4D97-AF65-F5344CB8AC3E}">
        <p14:creationId xmlns:p14="http://schemas.microsoft.com/office/powerpoint/2010/main" val="37920641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75DBFF-3E20-226A-6652-F17B5724DD86}"/>
            </a:ext>
          </a:extLst>
        </p:cNvPr>
        <p:cNvGrpSpPr/>
        <p:nvPr/>
      </p:nvGrpSpPr>
      <p:grpSpPr>
        <a:xfrm>
          <a:off x="0" y="0"/>
          <a:ext cx="0" cy="0"/>
          <a:chOff x="0" y="0"/>
          <a:chExt cx="0" cy="0"/>
        </a:xfrm>
      </p:grpSpPr>
      <p:pic>
        <p:nvPicPr>
          <p:cNvPr id="11" name="Picture 10" descr="A green and black background with leaves and beans&#10;&#10;Description automatically generated">
            <a:extLst>
              <a:ext uri="{FF2B5EF4-FFF2-40B4-BE49-F238E27FC236}">
                <a16:creationId xmlns:a16="http://schemas.microsoft.com/office/drawing/2014/main" id="{418BC9B3-FF8C-BEE7-BEB5-2F4950BB8759}"/>
              </a:ext>
            </a:extLst>
          </p:cNvPr>
          <p:cNvPicPr>
            <a:picLocks noChangeAspect="1"/>
          </p:cNvPicPr>
          <p:nvPr/>
        </p:nvPicPr>
        <p:blipFill>
          <a:blip r:embed="rId3"/>
          <a:stretch>
            <a:fillRect/>
          </a:stretch>
        </p:blipFill>
        <p:spPr>
          <a:xfrm>
            <a:off x="0" y="-3737"/>
            <a:ext cx="12192000" cy="6858000"/>
          </a:xfrm>
          <a:prstGeom prst="rect">
            <a:avLst/>
          </a:prstGeom>
        </p:spPr>
      </p:pic>
      <p:sp>
        <p:nvSpPr>
          <p:cNvPr id="2" name="CuadroTexto 1">
            <a:extLst>
              <a:ext uri="{FF2B5EF4-FFF2-40B4-BE49-F238E27FC236}">
                <a16:creationId xmlns:a16="http://schemas.microsoft.com/office/drawing/2014/main" id="{2C567978-1EBC-016D-3091-0F35DC2C90CA}"/>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 POR ZONAS</a:t>
            </a:r>
          </a:p>
        </p:txBody>
      </p:sp>
      <p:sp>
        <p:nvSpPr>
          <p:cNvPr id="3" name="CuadroTexto 2">
            <a:extLst>
              <a:ext uri="{FF2B5EF4-FFF2-40B4-BE49-F238E27FC236}">
                <a16:creationId xmlns:a16="http://schemas.microsoft.com/office/drawing/2014/main" id="{CC111146-CE6D-9B3D-BD7D-4041C175D154}"/>
              </a:ext>
            </a:extLst>
          </p:cNvPr>
          <p:cNvSpPr txBox="1"/>
          <p:nvPr/>
        </p:nvSpPr>
        <p:spPr>
          <a:xfrm>
            <a:off x="1097558" y="722720"/>
            <a:ext cx="1001811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COSECHA 2025/2026   (EN Ud.46 KILOGRAMOS) </a:t>
            </a:r>
          </a:p>
        </p:txBody>
      </p:sp>
      <p:sp>
        <p:nvSpPr>
          <p:cNvPr id="4" name="CuadroTexto 3">
            <a:extLst>
              <a:ext uri="{FF2B5EF4-FFF2-40B4-BE49-F238E27FC236}">
                <a16:creationId xmlns:a16="http://schemas.microsoft.com/office/drawing/2014/main" id="{40247301-45D5-C4F6-D04D-710A275720CE}"/>
              </a:ext>
            </a:extLst>
          </p:cNvPr>
          <p:cNvSpPr txBox="1"/>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19 de Enero 2026</a:t>
            </a:r>
          </a:p>
          <a:p>
            <a:endParaRPr lang="es-ES" sz="2000" dirty="0">
              <a:latin typeface="Calibri" panose="020F0502020204030204" pitchFamily="34" charset="0"/>
              <a:cs typeface="Calibri" panose="020F0502020204030204" pitchFamily="34" charset="0"/>
            </a:endParaRPr>
          </a:p>
        </p:txBody>
      </p:sp>
      <p:graphicFrame>
        <p:nvGraphicFramePr>
          <p:cNvPr id="5" name="Tabla 4">
            <a:extLst>
              <a:ext uri="{FF2B5EF4-FFF2-40B4-BE49-F238E27FC236}">
                <a16:creationId xmlns:a16="http://schemas.microsoft.com/office/drawing/2014/main" id="{225B9454-A9D7-D91E-8967-FD20887CF4C3}"/>
              </a:ext>
            </a:extLst>
          </p:cNvPr>
          <p:cNvGraphicFramePr>
            <a:graphicFrameLocks noGrp="1"/>
          </p:cNvGraphicFramePr>
          <p:nvPr>
            <p:extLst>
              <p:ext uri="{D42A27DB-BD31-4B8C-83A1-F6EECF244321}">
                <p14:modId xmlns:p14="http://schemas.microsoft.com/office/powerpoint/2010/main" val="820669563"/>
              </p:ext>
            </p:extLst>
          </p:nvPr>
        </p:nvGraphicFramePr>
        <p:xfrm>
          <a:off x="1086941" y="1245399"/>
          <a:ext cx="10018118" cy="4009866"/>
        </p:xfrm>
        <a:graphic>
          <a:graphicData uri="http://schemas.openxmlformats.org/drawingml/2006/table">
            <a:tbl>
              <a:tblPr/>
              <a:tblGrid>
                <a:gridCol w="1256797">
                  <a:extLst>
                    <a:ext uri="{9D8B030D-6E8A-4147-A177-3AD203B41FA5}">
                      <a16:colId xmlns:a16="http://schemas.microsoft.com/office/drawing/2014/main" val="382538234"/>
                    </a:ext>
                  </a:extLst>
                </a:gridCol>
                <a:gridCol w="1208458">
                  <a:extLst>
                    <a:ext uri="{9D8B030D-6E8A-4147-A177-3AD203B41FA5}">
                      <a16:colId xmlns:a16="http://schemas.microsoft.com/office/drawing/2014/main" val="1854825906"/>
                    </a:ext>
                  </a:extLst>
                </a:gridCol>
                <a:gridCol w="1268881">
                  <a:extLst>
                    <a:ext uri="{9D8B030D-6E8A-4147-A177-3AD203B41FA5}">
                      <a16:colId xmlns:a16="http://schemas.microsoft.com/office/drawing/2014/main" val="74903777"/>
                    </a:ext>
                  </a:extLst>
                </a:gridCol>
                <a:gridCol w="1268881">
                  <a:extLst>
                    <a:ext uri="{9D8B030D-6E8A-4147-A177-3AD203B41FA5}">
                      <a16:colId xmlns:a16="http://schemas.microsoft.com/office/drawing/2014/main" val="993584221"/>
                    </a:ext>
                  </a:extLst>
                </a:gridCol>
                <a:gridCol w="1268881">
                  <a:extLst>
                    <a:ext uri="{9D8B030D-6E8A-4147-A177-3AD203B41FA5}">
                      <a16:colId xmlns:a16="http://schemas.microsoft.com/office/drawing/2014/main" val="388089102"/>
                    </a:ext>
                  </a:extLst>
                </a:gridCol>
                <a:gridCol w="1268881">
                  <a:extLst>
                    <a:ext uri="{9D8B030D-6E8A-4147-A177-3AD203B41FA5}">
                      <a16:colId xmlns:a16="http://schemas.microsoft.com/office/drawing/2014/main" val="3050392990"/>
                    </a:ext>
                  </a:extLst>
                </a:gridCol>
                <a:gridCol w="1268881">
                  <a:extLst>
                    <a:ext uri="{9D8B030D-6E8A-4147-A177-3AD203B41FA5}">
                      <a16:colId xmlns:a16="http://schemas.microsoft.com/office/drawing/2014/main" val="3553634038"/>
                    </a:ext>
                  </a:extLst>
                </a:gridCol>
                <a:gridCol w="1208458">
                  <a:extLst>
                    <a:ext uri="{9D8B030D-6E8A-4147-A177-3AD203B41FA5}">
                      <a16:colId xmlns:a16="http://schemas.microsoft.com/office/drawing/2014/main" val="297155653"/>
                    </a:ext>
                  </a:extLst>
                </a:gridCol>
              </a:tblGrid>
              <a:tr h="369172">
                <a:tc rowSpan="2">
                  <a:txBody>
                    <a:bodyPr/>
                    <a:lstStyle/>
                    <a:p>
                      <a:pPr algn="ctr" fontAlgn="ctr">
                        <a:buNone/>
                      </a:pPr>
                      <a:r>
                        <a:rPr lang="es-CR" sz="1400" b="1" i="0" u="none" strike="noStrike">
                          <a:effectLst/>
                          <a:latin typeface="Arial" panose="020B0604020202020204" pitchFamily="34" charset="0"/>
                        </a:rPr>
                        <a:t>ZONA</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3">
                  <a:txBody>
                    <a:bodyPr/>
                    <a:lstStyle/>
                    <a:p>
                      <a:pPr algn="ctr" fontAlgn="ctr">
                        <a:buNone/>
                      </a:pPr>
                      <a:r>
                        <a:rPr lang="es-CR" sz="1400" b="1" i="0" u="none" strike="noStrike">
                          <a:effectLst/>
                          <a:latin typeface="Arial" panose="020B0604020202020204" pitchFamily="34" charset="0"/>
                        </a:rPr>
                        <a:t>VENTAS DE EXPORTACIÓN</a:t>
                      </a:r>
                      <a:r>
                        <a:rPr lang="es-CR" sz="1400" b="1" i="0" u="none" strike="noStrike" baseline="30000">
                          <a:effectLst/>
                          <a:latin typeface="Arial" panose="020B0604020202020204" pitchFamily="34" charset="0"/>
                        </a:rPr>
                        <a:t> </a:t>
                      </a:r>
                      <a:endParaRPr lang="es-CR" sz="1400" b="1" i="0" u="none" strike="noStrike">
                        <a:effectLst/>
                        <a:latin typeface="Arial" panose="020B0604020202020204" pitchFamily="34" charset="0"/>
                      </a:endParaRP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gridSpan="3">
                  <a:txBody>
                    <a:bodyPr/>
                    <a:lstStyle/>
                    <a:p>
                      <a:pPr algn="ctr" fontAlgn="ctr">
                        <a:buNone/>
                      </a:pPr>
                      <a:r>
                        <a:rPr lang="es-CR" sz="1400" b="1" i="0" u="none" strike="noStrike">
                          <a:effectLst/>
                          <a:latin typeface="Arial" panose="020B0604020202020204" pitchFamily="34" charset="0"/>
                        </a:rPr>
                        <a:t>VENTAS CONSUMO NACIONAL</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ctr" fontAlgn="ctr">
                        <a:buNone/>
                      </a:pPr>
                      <a:r>
                        <a:rPr lang="es-CR" sz="1200" b="1" i="0" u="none" strike="noStrike">
                          <a:effectLst/>
                          <a:latin typeface="Arial" panose="020B0604020202020204" pitchFamily="34" charset="0"/>
                        </a:rPr>
                        <a:t>TOTAL DE VENTAS</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61885638"/>
                  </a:ext>
                </a:extLst>
              </a:tr>
              <a:tr h="519377">
                <a:tc vMerge="1">
                  <a:txBody>
                    <a:bodyPr/>
                    <a:lstStyle/>
                    <a:p>
                      <a:endParaRPr lang="es-CR"/>
                    </a:p>
                  </a:txBody>
                  <a:tcPr/>
                </a:tc>
                <a:tc>
                  <a:txBody>
                    <a:bodyPr/>
                    <a:lstStyle/>
                    <a:p>
                      <a:pPr algn="ctr" fontAlgn="ctr">
                        <a:buNone/>
                      </a:pPr>
                      <a:r>
                        <a:rPr lang="es-ES" sz="1200" b="1" i="0" u="none" strike="noStrike">
                          <a:effectLst/>
                          <a:latin typeface="Arial" panose="020B0604020202020204" pitchFamily="34" charset="0"/>
                        </a:rPr>
                        <a:t>Ventas en u.46 kgs en consignación</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200" b="1" i="0" u="none" strike="noStrike">
                          <a:effectLst/>
                          <a:latin typeface="Arial" panose="020B0604020202020204" pitchFamily="34" charset="0"/>
                        </a:rPr>
                        <a:t>Ventas en U. de 46 Kgs. con Precio</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Arial" panose="020B0604020202020204" pitchFamily="34" charset="0"/>
                        </a:rPr>
                        <a:t>  Promedio $ por U. de 46 kgs.</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200" b="1" i="0" u="none" strike="noStrike">
                          <a:effectLst/>
                          <a:latin typeface="Arial" panose="020B0604020202020204" pitchFamily="34" charset="0"/>
                        </a:rPr>
                        <a:t>Ventas en u.46 kgs en consignación</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Arial" panose="020B0604020202020204" pitchFamily="34" charset="0"/>
                        </a:rPr>
                        <a:t>Ventas en U. de 46 Kgs. </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Arial" panose="020B0604020202020204" pitchFamily="34" charset="0"/>
                        </a:rPr>
                        <a:t>PRECIO KG.POR ZONA</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200" b="1" i="0" u="none" strike="noStrike">
                          <a:effectLst/>
                          <a:latin typeface="Arial" panose="020B0604020202020204" pitchFamily="34" charset="0"/>
                        </a:rPr>
                        <a:t> EN UNIDADES DE 46 KILOGRAMOS</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30985816"/>
                  </a:ext>
                </a:extLst>
              </a:tr>
              <a:tr h="207238">
                <a:tc>
                  <a:txBody>
                    <a:bodyPr/>
                    <a:lstStyle/>
                    <a:p>
                      <a:pPr algn="l" fontAlgn="b">
                        <a:buNone/>
                      </a:pPr>
                      <a:r>
                        <a:rPr lang="es-CR" sz="1400" b="1" i="0" u="none" strike="noStrike">
                          <a:effectLst/>
                          <a:latin typeface="Arial" panose="020B0604020202020204" pitchFamily="34" charset="0"/>
                        </a:rPr>
                        <a:t>Coto Brus</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  4,895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  102,971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334.20</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  5,478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3,256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400" b="0" i="0" u="none" strike="noStrike">
                          <a:effectLst/>
                          <a:latin typeface="Arial" panose="020B0604020202020204" pitchFamily="34" charset="0"/>
                        </a:rPr>
                        <a:t>  113,344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644829152"/>
                  </a:ext>
                </a:extLst>
              </a:tr>
              <a:tr h="207238">
                <a:tc>
                  <a:txBody>
                    <a:bodyPr/>
                    <a:lstStyle/>
                    <a:p>
                      <a:pPr algn="l" fontAlgn="b">
                        <a:buNone/>
                      </a:pPr>
                      <a:r>
                        <a:rPr lang="es-CR" sz="1400" b="1" i="0" u="none" strike="noStrike">
                          <a:effectLst/>
                          <a:latin typeface="Arial" panose="020B0604020202020204" pitchFamily="34" charset="0"/>
                        </a:rPr>
                        <a:t>Los Santos</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35,076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316,686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346.69</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16,453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3,183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368,215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043520371"/>
                  </a:ext>
                </a:extLst>
              </a:tr>
              <a:tr h="207238">
                <a:tc>
                  <a:txBody>
                    <a:bodyPr/>
                    <a:lstStyle/>
                    <a:p>
                      <a:pPr algn="l" fontAlgn="b">
                        <a:buNone/>
                      </a:pPr>
                      <a:r>
                        <a:rPr lang="es-CR" sz="1400" b="1" i="0" u="none" strike="noStrike">
                          <a:effectLst/>
                          <a:latin typeface="Arial" panose="020B0604020202020204" pitchFamily="34" charset="0"/>
                        </a:rPr>
                        <a:t>Pérez Zeledón</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4,537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93,022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350.20</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11,550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3,225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109,110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400212927"/>
                  </a:ext>
                </a:extLst>
              </a:tr>
              <a:tr h="207238">
                <a:tc>
                  <a:txBody>
                    <a:bodyPr/>
                    <a:lstStyle/>
                    <a:p>
                      <a:pPr algn="l" fontAlgn="b">
                        <a:buNone/>
                      </a:pPr>
                      <a:r>
                        <a:rPr lang="es-CR" sz="1400" b="1" i="0" u="none" strike="noStrike">
                          <a:effectLst/>
                          <a:latin typeface="Arial" panose="020B0604020202020204" pitchFamily="34" charset="0"/>
                        </a:rPr>
                        <a:t>Turrialba</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1,500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35,683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310.39</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639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3,418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37,822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672991686"/>
                  </a:ext>
                </a:extLst>
              </a:tr>
              <a:tr h="207238">
                <a:tc>
                  <a:txBody>
                    <a:bodyPr/>
                    <a:lstStyle/>
                    <a:p>
                      <a:pPr algn="l" fontAlgn="b">
                        <a:buNone/>
                      </a:pPr>
                      <a:r>
                        <a:rPr lang="es-CR" sz="1400" b="1" i="0" u="none" strike="noStrike">
                          <a:effectLst/>
                          <a:latin typeface="Arial" panose="020B0604020202020204" pitchFamily="34" charset="0"/>
                        </a:rPr>
                        <a:t>Valle Central</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10,864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109,909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350.56</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6,587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3,106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127,360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03286545"/>
                  </a:ext>
                </a:extLst>
              </a:tr>
              <a:tr h="405872">
                <a:tc>
                  <a:txBody>
                    <a:bodyPr/>
                    <a:lstStyle/>
                    <a:p>
                      <a:pPr algn="l" fontAlgn="b">
                        <a:buNone/>
                      </a:pPr>
                      <a:r>
                        <a:rPr lang="es-CR" sz="1400" b="1" i="0" u="none" strike="noStrike">
                          <a:effectLst/>
                          <a:latin typeface="Arial" panose="020B0604020202020204" pitchFamily="34" charset="0"/>
                        </a:rPr>
                        <a:t>Valle  Occidental</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22,884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151,272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325.85</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3,996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1" i="0" u="none" strike="noStrike">
                          <a:solidFill>
                            <a:srgbClr val="0000FF"/>
                          </a:solidFill>
                          <a:effectLst/>
                          <a:latin typeface="Arial" panose="020B0604020202020204" pitchFamily="34" charset="0"/>
                        </a:rPr>
                        <a:t>  3,311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400" b="0" i="0" u="none" strike="noStrike">
                          <a:effectLst/>
                          <a:latin typeface="Arial" panose="020B0604020202020204" pitchFamily="34" charset="0"/>
                        </a:rPr>
                        <a:t>  178,152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683449402"/>
                  </a:ext>
                </a:extLst>
              </a:tr>
              <a:tr h="207238">
                <a:tc>
                  <a:txBody>
                    <a:bodyPr/>
                    <a:lstStyle/>
                    <a:p>
                      <a:pPr algn="l" fontAlgn="b">
                        <a:buNone/>
                      </a:pPr>
                      <a:r>
                        <a:rPr lang="es-CR" sz="1400" b="1" i="0" u="none" strike="noStrike">
                          <a:effectLst/>
                          <a:latin typeface="Arial" panose="020B0604020202020204" pitchFamily="34" charset="0"/>
                        </a:rPr>
                        <a:t>Zona Norte</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  6,296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398.36</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                      -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  1,200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solidFill>
                            <a:srgbClr val="0000FF"/>
                          </a:solidFill>
                          <a:effectLst/>
                          <a:latin typeface="Arial" panose="020B0604020202020204" pitchFamily="34" charset="0"/>
                        </a:rPr>
                        <a:t>  3,359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0" i="0" u="none" strike="noStrike">
                          <a:effectLst/>
                          <a:latin typeface="Arial" panose="020B0604020202020204" pitchFamily="34" charset="0"/>
                        </a:rPr>
                        <a:t>  7,496 </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00366204"/>
                  </a:ext>
                </a:extLst>
              </a:tr>
              <a:tr h="207238">
                <a:tc>
                  <a:txBody>
                    <a:bodyPr/>
                    <a:lstStyle/>
                    <a:p>
                      <a:pPr algn="ctr" fontAlgn="b">
                        <a:buNone/>
                      </a:pPr>
                      <a:r>
                        <a:rPr lang="es-CR" sz="1400" b="0" i="0" u="none" strike="noStrike">
                          <a:effectLst/>
                          <a:latin typeface="Arial" panose="020B0604020202020204" pitchFamily="34" charset="0"/>
                        </a:rPr>
                        <a:t>Total Nacional</a:t>
                      </a:r>
                    </a:p>
                  </a:txBody>
                  <a:tcPr marL="9242" marR="9242" marT="9242"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effectLst/>
                          <a:latin typeface="Arial" panose="020B0604020202020204" pitchFamily="34" charset="0"/>
                        </a:rPr>
                        <a:t>  79,756 </a:t>
                      </a: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effectLst/>
                          <a:latin typeface="Arial" panose="020B0604020202020204" pitchFamily="34" charset="0"/>
                        </a:rPr>
                        <a:t>  815,839 </a:t>
                      </a: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solidFill>
                            <a:srgbClr val="0000FF"/>
                          </a:solidFill>
                          <a:effectLst/>
                          <a:latin typeface="Arial" panose="020B0604020202020204" pitchFamily="34" charset="0"/>
                        </a:rPr>
                        <a:t>  340.98 </a:t>
                      </a: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effectLst/>
                          <a:latin typeface="Arial" panose="020B0604020202020204" pitchFamily="34" charset="0"/>
                        </a:rPr>
                        <a:t>                      -   </a:t>
                      </a: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effectLst/>
                          <a:latin typeface="Arial" panose="020B0604020202020204" pitchFamily="34" charset="0"/>
                        </a:rPr>
                        <a:t>  45,903 </a:t>
                      </a: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solidFill>
                            <a:srgbClr val="0000FF"/>
                          </a:solidFill>
                          <a:effectLst/>
                          <a:latin typeface="Arial" panose="020B0604020202020204" pitchFamily="34" charset="0"/>
                        </a:rPr>
                        <a:t>  3,210.32 </a:t>
                      </a: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400" b="1" i="0" u="none" strike="noStrike">
                          <a:effectLst/>
                          <a:latin typeface="Arial" panose="020B0604020202020204" pitchFamily="34" charset="0"/>
                        </a:rPr>
                        <a:t>  941,498 </a:t>
                      </a:r>
                    </a:p>
                  </a:txBody>
                  <a:tcPr marL="9242" marR="9242" marT="9242"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16106706"/>
                  </a:ext>
                </a:extLst>
              </a:tr>
              <a:tr h="207238">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400" b="0" i="0" u="none" strike="noStrike">
                        <a:effectLst/>
                        <a:latin typeface="Arial" panose="020B0604020202020204" pitchFamily="34" charset="0"/>
                      </a:endParaRPr>
                    </a:p>
                  </a:txBody>
                  <a:tcPr marL="9242" marR="9242" marT="924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1677281"/>
                  </a:ext>
                </a:extLst>
              </a:tr>
              <a:tr h="155441">
                <a:tc gridSpan="8">
                  <a:txBody>
                    <a:bodyPr/>
                    <a:lstStyle/>
                    <a:p>
                      <a:pPr algn="l" fontAlgn="ctr">
                        <a:buNone/>
                      </a:pPr>
                      <a:r>
                        <a:rPr lang="es-ES" sz="1000" b="0" i="0" u="none" strike="noStrike">
                          <a:effectLst/>
                          <a:latin typeface="Arial" panose="020B0604020202020204" pitchFamily="34" charset="0"/>
                        </a:rPr>
                        <a:t>Detalle de comercialización de café por zonas, tanto de Consumo Nacional como de Exportación, aplicando el rendimiento de la cosecha anterior</a:t>
                      </a:r>
                    </a:p>
                  </a:txBody>
                  <a:tcPr marL="9242" marR="9242" marT="9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21475068"/>
                  </a:ext>
                </a:extLst>
              </a:tr>
              <a:tr h="161918">
                <a:tc>
                  <a:txBody>
                    <a:bodyPr/>
                    <a:lstStyle/>
                    <a:p>
                      <a:pPr algn="l" fontAlgn="ctr">
                        <a:buNone/>
                      </a:pPr>
                      <a:r>
                        <a:rPr lang="es-CR" sz="1000" b="0" i="0" u="none" strike="noStrike">
                          <a:effectLst/>
                          <a:latin typeface="Arial" panose="020B0604020202020204" pitchFamily="34" charset="0"/>
                        </a:rPr>
                        <a:t> </a:t>
                      </a:r>
                    </a:p>
                  </a:txBody>
                  <a:tcPr marL="9242" marR="9242" marT="9242"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es-CR" sz="1000" b="0" i="0" u="none" strike="noStrike">
                        <a:effectLst/>
                        <a:latin typeface="Arial" panose="020B0604020202020204" pitchFamily="34" charset="0"/>
                      </a:endParaRPr>
                    </a:p>
                  </a:txBody>
                  <a:tcPr marL="9242" marR="9242" marT="9242" marB="0" anchor="ctr">
                    <a:lnL>
                      <a:noFill/>
                    </a:lnL>
                    <a:lnR>
                      <a:noFill/>
                    </a:lnR>
                    <a:lnT>
                      <a:noFill/>
                    </a:lnT>
                    <a:lnB>
                      <a:noFill/>
                    </a:lnB>
                    <a:noFill/>
                  </a:tcPr>
                </a:tc>
                <a:tc>
                  <a:txBody>
                    <a:bodyPr/>
                    <a:lstStyle/>
                    <a:p>
                      <a:pPr algn="l" fontAlgn="ctr">
                        <a:buNone/>
                      </a:pPr>
                      <a:endParaRPr lang="es-CR" sz="1000" b="0" i="0" u="none" strike="noStrike">
                        <a:effectLst/>
                        <a:latin typeface="Arial" panose="020B0604020202020204" pitchFamily="34" charset="0"/>
                      </a:endParaRPr>
                    </a:p>
                  </a:txBody>
                  <a:tcPr marL="9242" marR="9242" marT="9242" marB="0" anchor="ctr">
                    <a:lnL>
                      <a:noFill/>
                    </a:lnL>
                    <a:lnR>
                      <a:noFill/>
                    </a:lnR>
                    <a:lnT>
                      <a:noFill/>
                    </a:lnT>
                    <a:lnB>
                      <a:noFill/>
                    </a:lnB>
                    <a:noFill/>
                  </a:tcPr>
                </a:tc>
                <a:tc>
                  <a:txBody>
                    <a:bodyPr/>
                    <a:lstStyle/>
                    <a:p>
                      <a:pPr algn="l" fontAlgn="ctr">
                        <a:buNone/>
                      </a:pPr>
                      <a:endParaRPr lang="es-CR" sz="1000" b="0" i="0" u="none" strike="noStrike">
                        <a:effectLst/>
                        <a:latin typeface="Arial" panose="020B0604020202020204" pitchFamily="34" charset="0"/>
                      </a:endParaRPr>
                    </a:p>
                  </a:txBody>
                  <a:tcPr marL="9242" marR="9242" marT="9242" marB="0" anchor="ctr">
                    <a:lnL>
                      <a:noFill/>
                    </a:lnL>
                    <a:lnR>
                      <a:noFill/>
                    </a:lnR>
                    <a:lnT>
                      <a:noFill/>
                    </a:lnT>
                    <a:lnB>
                      <a:noFill/>
                    </a:lnB>
                    <a:noFill/>
                  </a:tcPr>
                </a:tc>
                <a:tc>
                  <a:txBody>
                    <a:bodyPr/>
                    <a:lstStyle/>
                    <a:p>
                      <a:pPr algn="l" fontAlgn="ctr">
                        <a:buNone/>
                      </a:pPr>
                      <a:endParaRPr lang="es-CR" sz="1000" b="0" i="0" u="none" strike="noStrike">
                        <a:effectLst/>
                        <a:latin typeface="Arial" panose="020B0604020202020204" pitchFamily="34" charset="0"/>
                      </a:endParaRPr>
                    </a:p>
                  </a:txBody>
                  <a:tcPr marL="9242" marR="9242" marT="9242" marB="0" anchor="ctr">
                    <a:lnL>
                      <a:noFill/>
                    </a:lnL>
                    <a:lnR>
                      <a:noFill/>
                    </a:lnR>
                    <a:lnT>
                      <a:noFill/>
                    </a:lnT>
                    <a:lnB>
                      <a:noFill/>
                    </a:lnB>
                    <a:noFill/>
                  </a:tcPr>
                </a:tc>
                <a:tc>
                  <a:txBody>
                    <a:bodyPr/>
                    <a:lstStyle/>
                    <a:p>
                      <a:pPr algn="l" fontAlgn="ctr">
                        <a:buNone/>
                      </a:pPr>
                      <a:r>
                        <a:rPr lang="es-CR" sz="1000" b="0" i="0" u="none" strike="noStrike">
                          <a:effectLst/>
                          <a:latin typeface="Arial" panose="020B0604020202020204" pitchFamily="34" charset="0"/>
                        </a:rPr>
                        <a:t> </a:t>
                      </a:r>
                    </a:p>
                  </a:txBody>
                  <a:tcPr marL="9242" marR="9242" marT="9242"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endParaRPr lang="es-CR" sz="1000" b="0" i="0" u="none" strike="noStrike">
                        <a:effectLst/>
                        <a:latin typeface="Arial" panose="020B0604020202020204" pitchFamily="34" charset="0"/>
                      </a:endParaRPr>
                    </a:p>
                  </a:txBody>
                  <a:tcPr marL="9242" marR="9242" marT="9242" marB="0" anchor="ctr">
                    <a:lnL>
                      <a:noFill/>
                    </a:lnL>
                    <a:lnR>
                      <a:noFill/>
                    </a:lnR>
                    <a:lnT>
                      <a:noFill/>
                    </a:lnT>
                    <a:lnB>
                      <a:noFill/>
                    </a:lnB>
                    <a:noFill/>
                  </a:tcPr>
                </a:tc>
                <a:tc>
                  <a:txBody>
                    <a:bodyPr/>
                    <a:lstStyle/>
                    <a:p>
                      <a:pPr algn="l" fontAlgn="ctr">
                        <a:buNone/>
                      </a:pPr>
                      <a:r>
                        <a:rPr lang="es-CR" sz="1000" b="0" i="0" u="none" strike="noStrike">
                          <a:effectLst/>
                          <a:latin typeface="Arial" panose="020B0604020202020204" pitchFamily="34" charset="0"/>
                        </a:rPr>
                        <a:t> </a:t>
                      </a:r>
                    </a:p>
                  </a:txBody>
                  <a:tcPr marL="9242" marR="9242" marT="9242" marB="0" anchor="ctr">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721524735"/>
                  </a:ext>
                </a:extLst>
              </a:tr>
              <a:tr h="207238">
                <a:tc gridSpan="3">
                  <a:txBody>
                    <a:bodyPr/>
                    <a:lstStyle/>
                    <a:p>
                      <a:pPr algn="l" fontAlgn="b">
                        <a:buNone/>
                      </a:pPr>
                      <a:r>
                        <a:rPr lang="es-ES" sz="1000" b="0" i="0" u="none" strike="noStrike">
                          <a:effectLst/>
                          <a:latin typeface="Arial" panose="020B0604020202020204" pitchFamily="34" charset="0"/>
                        </a:rPr>
                        <a:t>El promedio nacional de exportación por unidad de 46 kg es de </a:t>
                      </a:r>
                    </a:p>
                  </a:txBody>
                  <a:tcPr marL="9242" marR="9242" marT="9242" marB="0" anchor="b">
                    <a:lnL w="6350" cap="flat" cmpd="sng" algn="ctr">
                      <a:solidFill>
                        <a:srgbClr val="000000"/>
                      </a:solidFill>
                      <a:prstDash val="solid"/>
                      <a:round/>
                      <a:headEnd type="none" w="med" len="med"/>
                      <a:tailEnd type="none" w="med" len="med"/>
                    </a:lnL>
                    <a:lnR>
                      <a:noFill/>
                    </a:lnR>
                    <a:lnT>
                      <a:noFill/>
                    </a:lnT>
                    <a:lnB>
                      <a:noFill/>
                    </a:lnB>
                    <a:noFill/>
                  </a:tcPr>
                </a:tc>
                <a:tc hMerge="1">
                  <a:txBody>
                    <a:bodyPr/>
                    <a:lstStyle/>
                    <a:p>
                      <a:endParaRPr lang="es-CR"/>
                    </a:p>
                  </a:txBody>
                  <a:tcPr/>
                </a:tc>
                <a:tc hMerge="1">
                  <a:txBody>
                    <a:bodyPr/>
                    <a:lstStyle/>
                    <a:p>
                      <a:endParaRPr lang="es-CR"/>
                    </a:p>
                  </a:txBody>
                  <a:tcPr/>
                </a:tc>
                <a:tc>
                  <a:txBody>
                    <a:bodyPr/>
                    <a:lstStyle/>
                    <a:p>
                      <a:pPr algn="l" fontAlgn="b">
                        <a:buNone/>
                      </a:pPr>
                      <a:endParaRPr lang="es-CR" sz="1000" b="1" i="0" u="none" strike="noStrike">
                        <a:solidFill>
                          <a:srgbClr val="0000FF"/>
                        </a:solidFill>
                        <a:effectLst/>
                        <a:latin typeface="Arial" panose="020B0604020202020204" pitchFamily="34" charset="0"/>
                      </a:endParaRPr>
                    </a:p>
                  </a:txBody>
                  <a:tcPr marL="9242" marR="9242" marT="9242" marB="0" anchor="b">
                    <a:lnL>
                      <a:noFill/>
                    </a:lnL>
                    <a:lnR>
                      <a:noFill/>
                    </a:lnR>
                    <a:lnT>
                      <a:noFill/>
                    </a:lnT>
                    <a:lnB>
                      <a:noFill/>
                    </a:lnB>
                    <a:noFill/>
                  </a:tcPr>
                </a:tc>
                <a:tc>
                  <a:txBody>
                    <a:bodyPr/>
                    <a:lstStyle/>
                    <a:p>
                      <a:pPr algn="l" fontAlgn="b">
                        <a:buNone/>
                      </a:pPr>
                      <a:endParaRPr lang="es-CR" sz="1000" b="1" i="0" u="none" strike="noStrike">
                        <a:solidFill>
                          <a:srgbClr val="0000FF"/>
                        </a:solidFill>
                        <a:effectLst/>
                        <a:latin typeface="Arial" panose="020B0604020202020204" pitchFamily="34" charset="0"/>
                      </a:endParaRPr>
                    </a:p>
                  </a:txBody>
                  <a:tcPr marL="9242" marR="9242" marT="9242"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400" b="0" i="0" u="none" strike="noStrike">
                          <a:effectLst/>
                          <a:latin typeface="Arial" panose="020B0604020202020204" pitchFamily="34" charset="0"/>
                        </a:rPr>
                        <a:t>$ 340.98</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000" b="0" i="0" u="none" strike="noStrike">
                        <a:effectLst/>
                        <a:latin typeface="Arial" panose="020B0604020202020204" pitchFamily="34" charset="0"/>
                      </a:endParaRPr>
                    </a:p>
                  </a:txBody>
                  <a:tcPr marL="9242" marR="9242" marT="9242"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buNone/>
                      </a:pPr>
                      <a:r>
                        <a:rPr lang="es-CR" sz="1000" b="0" i="0" u="none" strike="noStrike">
                          <a:effectLst/>
                          <a:latin typeface="Arial" panose="020B0604020202020204" pitchFamily="34" charset="0"/>
                        </a:rPr>
                        <a:t> </a:t>
                      </a:r>
                    </a:p>
                  </a:txBody>
                  <a:tcPr marL="9242" marR="9242" marT="9242"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772102880"/>
                  </a:ext>
                </a:extLst>
              </a:tr>
              <a:tr h="292367">
                <a:tc gridSpan="3">
                  <a:txBody>
                    <a:bodyPr/>
                    <a:lstStyle/>
                    <a:p>
                      <a:pPr algn="l" fontAlgn="b">
                        <a:buNone/>
                      </a:pPr>
                      <a:r>
                        <a:rPr lang="es-ES" sz="1000" b="0" i="0" u="none" strike="noStrike">
                          <a:effectLst/>
                          <a:latin typeface="Arial" panose="020B0604020202020204" pitchFamily="34" charset="0"/>
                        </a:rPr>
                        <a:t>El promedio nacional de ventas de consumo nacional por kg es de</a:t>
                      </a:r>
                    </a:p>
                  </a:txBody>
                  <a:tcPr marL="9242" marR="9242" marT="9242"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l" fontAlgn="b">
                        <a:buNone/>
                      </a:pPr>
                      <a:r>
                        <a:rPr lang="es-CR" sz="1000" b="0" i="0" u="none" strike="noStrike">
                          <a:effectLst/>
                          <a:latin typeface="Arial" panose="020B0604020202020204" pitchFamily="34" charset="0"/>
                        </a:rPr>
                        <a:t> </a:t>
                      </a:r>
                    </a:p>
                  </a:txBody>
                  <a:tcPr marL="9242" marR="9242" marT="9242"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Arial" panose="020B0604020202020204" pitchFamily="34" charset="0"/>
                        </a:rPr>
                        <a:t> </a:t>
                      </a:r>
                    </a:p>
                  </a:txBody>
                  <a:tcPr marL="9242" marR="9242" marT="9242"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400" b="0" i="0" u="none" strike="noStrike">
                          <a:effectLst/>
                          <a:latin typeface="Arial" panose="020B0604020202020204" pitchFamily="34" charset="0"/>
                        </a:rPr>
                        <a:t>₡3,210.32</a:t>
                      </a:r>
                    </a:p>
                  </a:txBody>
                  <a:tcPr marL="9242" marR="9242" marT="92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Arial" panose="020B0604020202020204" pitchFamily="34" charset="0"/>
                        </a:rPr>
                        <a:t> </a:t>
                      </a:r>
                    </a:p>
                  </a:txBody>
                  <a:tcPr marL="9242" marR="9242" marT="9242"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dirty="0">
                          <a:effectLst/>
                          <a:latin typeface="Arial" panose="020B0604020202020204" pitchFamily="34" charset="0"/>
                        </a:rPr>
                        <a:t> </a:t>
                      </a:r>
                    </a:p>
                  </a:txBody>
                  <a:tcPr marL="9242" marR="9242" marT="9242"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56540016"/>
                  </a:ext>
                </a:extLst>
              </a:tr>
            </a:tbl>
          </a:graphicData>
        </a:graphic>
      </p:graphicFrame>
    </p:spTree>
    <p:extLst>
      <p:ext uri="{BB962C8B-B14F-4D97-AF65-F5344CB8AC3E}">
        <p14:creationId xmlns:p14="http://schemas.microsoft.com/office/powerpoint/2010/main" val="208528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F97750-94B0-45CE-EABE-8F38CCBFFD17}"/>
            </a:ext>
          </a:extLst>
        </p:cNvPr>
        <p:cNvGrpSpPr/>
        <p:nvPr/>
      </p:nvGrpSpPr>
      <p:grpSpPr>
        <a:xfrm>
          <a:off x="0" y="0"/>
          <a:ext cx="0" cy="0"/>
          <a:chOff x="0" y="0"/>
          <a:chExt cx="0" cy="0"/>
        </a:xfrm>
      </p:grpSpPr>
      <p:pic>
        <p:nvPicPr>
          <p:cNvPr id="11" name="Picture 10" descr="A green and black background with leaves and beans&#10;&#10;Description automatically generated">
            <a:extLst>
              <a:ext uri="{FF2B5EF4-FFF2-40B4-BE49-F238E27FC236}">
                <a16:creationId xmlns:a16="http://schemas.microsoft.com/office/drawing/2014/main" id="{0D9F7650-E6CC-CB98-0C71-2CCA48D3AE00}"/>
              </a:ext>
            </a:extLst>
          </p:cNvPr>
          <p:cNvPicPr>
            <a:picLocks noChangeAspect="1"/>
          </p:cNvPicPr>
          <p:nvPr/>
        </p:nvPicPr>
        <p:blipFill>
          <a:blip r:embed="rId3"/>
          <a:stretch>
            <a:fillRect/>
          </a:stretch>
        </p:blipFill>
        <p:spPr>
          <a:xfrm>
            <a:off x="0" y="-3737"/>
            <a:ext cx="12192000" cy="6858000"/>
          </a:xfrm>
          <a:prstGeom prst="rect">
            <a:avLst/>
          </a:prstGeom>
        </p:spPr>
      </p:pic>
      <p:sp>
        <p:nvSpPr>
          <p:cNvPr id="2" name="CuadroTexto 1">
            <a:extLst>
              <a:ext uri="{FF2B5EF4-FFF2-40B4-BE49-F238E27FC236}">
                <a16:creationId xmlns:a16="http://schemas.microsoft.com/office/drawing/2014/main" id="{6468D313-A0D2-6F0E-22BD-103443D4233D}"/>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COMPARATIVO COMERCIALIZACIÓN</a:t>
            </a:r>
          </a:p>
        </p:txBody>
      </p:sp>
      <p:sp>
        <p:nvSpPr>
          <p:cNvPr id="3" name="Título 1">
            <a:extLst>
              <a:ext uri="{FF2B5EF4-FFF2-40B4-BE49-F238E27FC236}">
                <a16:creationId xmlns:a16="http://schemas.microsoft.com/office/drawing/2014/main" id="{41812080-3D6B-4843-DB55-3ADC63C7F107}"/>
              </a:ext>
            </a:extLst>
          </p:cNvPr>
          <p:cNvSpPr txBox="1">
            <a:spLocks/>
          </p:cNvSpPr>
          <p:nvPr/>
        </p:nvSpPr>
        <p:spPr>
          <a:xfrm>
            <a:off x="1120387" y="689964"/>
            <a:ext cx="9861936"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DE LAS ULTIMAS TRES COSECHAS Al segundo año de cada período</a:t>
            </a:r>
          </a:p>
        </p:txBody>
      </p:sp>
      <p:sp>
        <p:nvSpPr>
          <p:cNvPr id="4" name="Título 1">
            <a:extLst>
              <a:ext uri="{FF2B5EF4-FFF2-40B4-BE49-F238E27FC236}">
                <a16:creationId xmlns:a16="http://schemas.microsoft.com/office/drawing/2014/main" id="{EB64F95F-9BFD-A573-5ADC-862563D740B7}"/>
              </a:ext>
            </a:extLst>
          </p:cNvPr>
          <p:cNvSpPr txBox="1">
            <a:spLocks/>
          </p:cNvSpPr>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19 de Enero 2026</a:t>
            </a:r>
          </a:p>
        </p:txBody>
      </p:sp>
      <p:graphicFrame>
        <p:nvGraphicFramePr>
          <p:cNvPr id="7" name="Tabla 6">
            <a:extLst>
              <a:ext uri="{FF2B5EF4-FFF2-40B4-BE49-F238E27FC236}">
                <a16:creationId xmlns:a16="http://schemas.microsoft.com/office/drawing/2014/main" id="{706238AE-58F8-47C1-2FFC-42D82F036DCE}"/>
              </a:ext>
            </a:extLst>
          </p:cNvPr>
          <p:cNvGraphicFramePr>
            <a:graphicFrameLocks noGrp="1"/>
          </p:cNvGraphicFramePr>
          <p:nvPr>
            <p:extLst>
              <p:ext uri="{D42A27DB-BD31-4B8C-83A1-F6EECF244321}">
                <p14:modId xmlns:p14="http://schemas.microsoft.com/office/powerpoint/2010/main" val="2549094359"/>
              </p:ext>
            </p:extLst>
          </p:nvPr>
        </p:nvGraphicFramePr>
        <p:xfrm>
          <a:off x="1120387" y="1093653"/>
          <a:ext cx="9861934" cy="2377055"/>
        </p:xfrm>
        <a:graphic>
          <a:graphicData uri="http://schemas.openxmlformats.org/drawingml/2006/table">
            <a:tbl>
              <a:tblPr/>
              <a:tblGrid>
                <a:gridCol w="1106976">
                  <a:extLst>
                    <a:ext uri="{9D8B030D-6E8A-4147-A177-3AD203B41FA5}">
                      <a16:colId xmlns:a16="http://schemas.microsoft.com/office/drawing/2014/main" val="3325172381"/>
                    </a:ext>
                  </a:extLst>
                </a:gridCol>
                <a:gridCol w="886519">
                  <a:extLst>
                    <a:ext uri="{9D8B030D-6E8A-4147-A177-3AD203B41FA5}">
                      <a16:colId xmlns:a16="http://schemas.microsoft.com/office/drawing/2014/main" val="2865164169"/>
                    </a:ext>
                  </a:extLst>
                </a:gridCol>
                <a:gridCol w="935770">
                  <a:extLst>
                    <a:ext uri="{9D8B030D-6E8A-4147-A177-3AD203B41FA5}">
                      <a16:colId xmlns:a16="http://schemas.microsoft.com/office/drawing/2014/main" val="2909426081"/>
                    </a:ext>
                  </a:extLst>
                </a:gridCol>
                <a:gridCol w="302542">
                  <a:extLst>
                    <a:ext uri="{9D8B030D-6E8A-4147-A177-3AD203B41FA5}">
                      <a16:colId xmlns:a16="http://schemas.microsoft.com/office/drawing/2014/main" val="3311645471"/>
                    </a:ext>
                  </a:extLst>
                </a:gridCol>
                <a:gridCol w="891209">
                  <a:extLst>
                    <a:ext uri="{9D8B030D-6E8A-4147-A177-3AD203B41FA5}">
                      <a16:colId xmlns:a16="http://schemas.microsoft.com/office/drawing/2014/main" val="906901981"/>
                    </a:ext>
                  </a:extLst>
                </a:gridCol>
                <a:gridCol w="886519">
                  <a:extLst>
                    <a:ext uri="{9D8B030D-6E8A-4147-A177-3AD203B41FA5}">
                      <a16:colId xmlns:a16="http://schemas.microsoft.com/office/drawing/2014/main" val="1316338012"/>
                    </a:ext>
                  </a:extLst>
                </a:gridCol>
                <a:gridCol w="844303">
                  <a:extLst>
                    <a:ext uri="{9D8B030D-6E8A-4147-A177-3AD203B41FA5}">
                      <a16:colId xmlns:a16="http://schemas.microsoft.com/office/drawing/2014/main" val="4179484636"/>
                    </a:ext>
                  </a:extLst>
                </a:gridCol>
                <a:gridCol w="302542">
                  <a:extLst>
                    <a:ext uri="{9D8B030D-6E8A-4147-A177-3AD203B41FA5}">
                      <a16:colId xmlns:a16="http://schemas.microsoft.com/office/drawing/2014/main" val="3811566802"/>
                    </a:ext>
                  </a:extLst>
                </a:gridCol>
                <a:gridCol w="891209">
                  <a:extLst>
                    <a:ext uri="{9D8B030D-6E8A-4147-A177-3AD203B41FA5}">
                      <a16:colId xmlns:a16="http://schemas.microsoft.com/office/drawing/2014/main" val="3812747049"/>
                    </a:ext>
                  </a:extLst>
                </a:gridCol>
                <a:gridCol w="886519">
                  <a:extLst>
                    <a:ext uri="{9D8B030D-6E8A-4147-A177-3AD203B41FA5}">
                      <a16:colId xmlns:a16="http://schemas.microsoft.com/office/drawing/2014/main" val="1971060891"/>
                    </a:ext>
                  </a:extLst>
                </a:gridCol>
                <a:gridCol w="935770">
                  <a:extLst>
                    <a:ext uri="{9D8B030D-6E8A-4147-A177-3AD203B41FA5}">
                      <a16:colId xmlns:a16="http://schemas.microsoft.com/office/drawing/2014/main" val="1155406519"/>
                    </a:ext>
                  </a:extLst>
                </a:gridCol>
                <a:gridCol w="218111">
                  <a:extLst>
                    <a:ext uri="{9D8B030D-6E8A-4147-A177-3AD203B41FA5}">
                      <a16:colId xmlns:a16="http://schemas.microsoft.com/office/drawing/2014/main" val="2073087613"/>
                    </a:ext>
                  </a:extLst>
                </a:gridCol>
                <a:gridCol w="773945">
                  <a:extLst>
                    <a:ext uri="{9D8B030D-6E8A-4147-A177-3AD203B41FA5}">
                      <a16:colId xmlns:a16="http://schemas.microsoft.com/office/drawing/2014/main" val="1537730604"/>
                    </a:ext>
                  </a:extLst>
                </a:gridCol>
              </a:tblGrid>
              <a:tr h="159404">
                <a:tc rowSpan="2">
                  <a:txBody>
                    <a:bodyPr/>
                    <a:lstStyle/>
                    <a:p>
                      <a:pPr algn="ctr" fontAlgn="ctr">
                        <a:buNone/>
                      </a:pPr>
                      <a:r>
                        <a:rPr lang="es-CR" sz="10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ctr">
                        <a:buNone/>
                      </a:pPr>
                      <a:r>
                        <a:rPr lang="es-CR" sz="1000" b="1" i="0" u="none" strike="noStrike">
                          <a:solidFill>
                            <a:srgbClr val="FFFFFF"/>
                          </a:solidFill>
                          <a:effectLst/>
                          <a:latin typeface="Calibri Light" panose="020F0302020204030204" pitchFamily="34" charset="0"/>
                        </a:rPr>
                        <a:t>Cosecha 2023-2024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buNone/>
                      </a:pPr>
                      <a:r>
                        <a:rPr lang="es-CR" sz="1000" b="1" i="0" u="none" strike="noStrike">
                          <a:solidFill>
                            <a:srgbClr val="FFFFFF"/>
                          </a:solidFill>
                          <a:effectLst/>
                          <a:latin typeface="Calibri Light" panose="020F0302020204030204" pitchFamily="34" charset="0"/>
                        </a:rPr>
                        <a:t>Cosecha 2024-2025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buNone/>
                      </a:pPr>
                      <a:r>
                        <a:rPr lang="es-CR" sz="1000" b="1" i="0" u="none" strike="noStrike">
                          <a:solidFill>
                            <a:srgbClr val="FFFFFF"/>
                          </a:solidFill>
                          <a:effectLst/>
                          <a:latin typeface="Calibri Light" panose="020F0302020204030204" pitchFamily="34" charset="0"/>
                        </a:rPr>
                        <a:t>Cosecha 2025-2026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65711759"/>
                  </a:ext>
                </a:extLst>
              </a:tr>
              <a:tr h="291481">
                <a:tc vMerge="1">
                  <a:txBody>
                    <a:bodyPr/>
                    <a:lstStyle/>
                    <a:p>
                      <a:endParaRPr lang="es-CR"/>
                    </a:p>
                  </a:txBody>
                  <a:tcPr/>
                </a:tc>
                <a:tc>
                  <a:txBody>
                    <a:bodyPr/>
                    <a:lstStyle/>
                    <a:p>
                      <a:pPr algn="ctr" fontAlgn="ctr">
                        <a:buNone/>
                      </a:pP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000" b="1" i="0" u="none" strike="noStrike">
                          <a:effectLst/>
                          <a:latin typeface="Calibri Light" panose="020F0302020204030204" pitchFamily="34" charset="0"/>
                        </a:rPr>
                        <a:t>Precio Promedio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0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0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79293055"/>
                  </a:ext>
                </a:extLst>
              </a:tr>
              <a:tr h="212539">
                <a:tc>
                  <a:txBody>
                    <a:bodyPr/>
                    <a:lstStyle/>
                    <a:p>
                      <a:pPr algn="l" fontAlgn="b">
                        <a:buNone/>
                      </a:pPr>
                      <a:r>
                        <a:rPr lang="es-CR" sz="10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659,573</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$217.42</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Calibri Light" panose="020F0302020204030204" pitchFamily="34" charset="0"/>
                        </a:rPr>
                        <a:t>40.70%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921,723</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$275.99</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Calibri Light" panose="020F0302020204030204" pitchFamily="34" charset="0"/>
                        </a:rPr>
                        <a:t>60.01%</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815,839</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$340.98</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Calibri Light" panose="020F0302020204030204" pitchFamily="34" charset="0"/>
                        </a:rPr>
                        <a:t>51.33%</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260424268"/>
                  </a:ext>
                </a:extLst>
              </a:tr>
              <a:tr h="212539">
                <a:tc>
                  <a:txBody>
                    <a:bodyPr/>
                    <a:lstStyle/>
                    <a:p>
                      <a:pPr algn="l" fontAlgn="b">
                        <a:buNone/>
                      </a:pPr>
                      <a:r>
                        <a:rPr lang="es-CR" sz="1000" b="1" i="0" u="none" strike="noStrike">
                          <a:effectLst/>
                          <a:latin typeface="Calibri Light" panose="020F0302020204030204" pitchFamily="34" charset="0"/>
                        </a:rPr>
                        <a:t>Consignación EXP.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177,640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10.96%</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26,467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1.72%</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79,756</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solidFill>
                            <a:srgbClr val="0000FF"/>
                          </a:solidFill>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5.02%</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769343433"/>
                  </a:ext>
                </a:extLst>
              </a:tr>
              <a:tr h="212539">
                <a:tc>
                  <a:txBody>
                    <a:bodyPr/>
                    <a:lstStyle/>
                    <a:p>
                      <a:pPr algn="l" fontAlgn="b">
                        <a:buNone/>
                      </a:pPr>
                      <a:r>
                        <a:rPr lang="es-CR" sz="1000" b="1" i="0" u="none" strike="noStrike">
                          <a:effectLst/>
                          <a:latin typeface="Calibri Light" panose="020F0302020204030204" pitchFamily="34" charset="0"/>
                        </a:rPr>
                        <a:t>Consumo Local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47,804</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₡1,943.91</a:t>
                      </a:r>
                    </a:p>
                  </a:txBody>
                  <a:tcPr marL="0" marR="91088" marT="0" marB="0" anchor="b">
                    <a:lnL>
                      <a:noFill/>
                    </a:lnL>
                    <a:lnR>
                      <a:noFill/>
                    </a:lnR>
                    <a:lnT>
                      <a:noFill/>
                    </a:lnT>
                    <a:lnB>
                      <a:noFill/>
                    </a:lnB>
                    <a:noFill/>
                  </a:tcPr>
                </a:tc>
                <a:tc>
                  <a:txBody>
                    <a:bodyPr/>
                    <a:lstStyle/>
                    <a:p>
                      <a:pPr algn="ctr" fontAlgn="b">
                        <a:buNone/>
                      </a:pPr>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2.95%</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51,388</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₡2,464.06</a:t>
                      </a:r>
                    </a:p>
                  </a:txBody>
                  <a:tcPr marL="0" marR="91088" marT="0" marB="0" anchor="b">
                    <a:lnL>
                      <a:noFill/>
                    </a:lnL>
                    <a:lnR>
                      <a:noFill/>
                    </a:lnR>
                    <a:lnT>
                      <a:noFill/>
                    </a:lnT>
                    <a:lnB>
                      <a:noFill/>
                    </a:lnB>
                    <a:noFill/>
                  </a:tcPr>
                </a:tc>
                <a:tc>
                  <a:txBody>
                    <a:bodyPr/>
                    <a:lstStyle/>
                    <a:p>
                      <a:pPr algn="ctr" fontAlgn="b">
                        <a:buNone/>
                      </a:pPr>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3.35%</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45,903</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₡3,210.32</a:t>
                      </a:r>
                    </a:p>
                  </a:txBody>
                  <a:tcPr marL="0" marR="91088" marT="0" marB="0" anchor="b">
                    <a:lnL>
                      <a:noFill/>
                    </a:lnL>
                    <a:lnR>
                      <a:noFill/>
                    </a:lnR>
                    <a:lnT>
                      <a:noFill/>
                    </a:lnT>
                    <a:lnB>
                      <a:noFill/>
                    </a:lnB>
                    <a:noFill/>
                  </a:tcPr>
                </a:tc>
                <a:tc>
                  <a:txBody>
                    <a:bodyPr/>
                    <a:lstStyle/>
                    <a:p>
                      <a:pPr algn="ctr" fontAlgn="b">
                        <a:buNone/>
                      </a:pPr>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2.89%</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940052668"/>
                  </a:ext>
                </a:extLst>
              </a:tr>
              <a:tr h="212539">
                <a:tc>
                  <a:txBody>
                    <a:bodyPr/>
                    <a:lstStyle/>
                    <a:p>
                      <a:pPr algn="l" fontAlgn="b">
                        <a:buNone/>
                      </a:pPr>
                      <a:r>
                        <a:rPr lang="es-CR" sz="1000" b="1" i="0" u="none" strike="noStrike">
                          <a:effectLst/>
                          <a:latin typeface="Calibri Light" panose="020F0302020204030204" pitchFamily="34" charset="0"/>
                        </a:rPr>
                        <a:t>Consignación C.N.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87292443"/>
                  </a:ext>
                </a:extLst>
              </a:tr>
              <a:tr h="212539">
                <a:tc>
                  <a:txBody>
                    <a:bodyPr/>
                    <a:lstStyle/>
                    <a:p>
                      <a:pPr algn="l" fontAlgn="b">
                        <a:buNone/>
                      </a:pPr>
                      <a:r>
                        <a:rPr lang="es-CR" sz="1000" b="1" i="0" u="none" strike="noStrike">
                          <a:effectLst/>
                          <a:latin typeface="Calibri Light" panose="020F0302020204030204" pitchFamily="34" charset="0"/>
                        </a:rPr>
                        <a:t>Total  Vendido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885,017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solidFill>
                            <a:srgbClr val="0000FF"/>
                          </a:solidFill>
                          <a:effectLst/>
                          <a:latin typeface="Calibri Light" panose="020F0302020204030204" pitchFamily="34" charset="0"/>
                        </a:rPr>
                        <a:t>54.61%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999,578</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solidFill>
                            <a:srgbClr val="0000FF"/>
                          </a:solidFill>
                          <a:effectLst/>
                          <a:latin typeface="Calibri Light" panose="020F0302020204030204" pitchFamily="34" charset="0"/>
                        </a:rPr>
                        <a:t>65.07%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941,498</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solidFill>
                            <a:srgbClr val="0000FF"/>
                          </a:solidFill>
                          <a:effectLst/>
                          <a:latin typeface="Calibri Light" panose="020F0302020204030204" pitchFamily="34" charset="0"/>
                        </a:rPr>
                        <a:t>59.24%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440826"/>
                  </a:ext>
                </a:extLst>
              </a:tr>
              <a:tr h="212539">
                <a:tc>
                  <a:txBody>
                    <a:bodyPr/>
                    <a:lstStyle/>
                    <a:p>
                      <a:pPr algn="l" fontAlgn="b">
                        <a:buNone/>
                      </a:pPr>
                      <a:r>
                        <a:rPr lang="es-CR" sz="10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735,685</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45.39%</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536,482</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34.93%</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647,769</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40.76%</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734712195"/>
                  </a:ext>
                </a:extLst>
              </a:tr>
              <a:tr h="212539">
                <a:tc>
                  <a:txBody>
                    <a:bodyPr/>
                    <a:lstStyle/>
                    <a:p>
                      <a:pPr algn="l" fontAlgn="b">
                        <a:buNone/>
                      </a:pPr>
                      <a:r>
                        <a:rPr lang="es-CR" sz="1000" b="1" i="0" u="none" strike="noStrike">
                          <a:effectLst/>
                          <a:latin typeface="Calibri Light" panose="020F0302020204030204" pitchFamily="34" charset="0"/>
                        </a:rPr>
                        <a:t>Exportado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51,512</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buNone/>
                      </a:pPr>
                      <a:r>
                        <a:rPr lang="es-CR" sz="1300" b="0" i="0" u="none" strike="noStrike">
                          <a:effectLst/>
                          <a:latin typeface="Calibri Light" panose="020F0302020204030204" pitchFamily="34" charset="0"/>
                        </a:rPr>
                        <a:t>100,648</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84,259</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703553786"/>
                  </a:ext>
                </a:extLst>
              </a:tr>
              <a:tr h="212539">
                <a:tc>
                  <a:txBody>
                    <a:bodyPr/>
                    <a:lstStyle/>
                    <a:p>
                      <a:pPr algn="l" fontAlgn="b">
                        <a:buNone/>
                      </a:pPr>
                      <a:r>
                        <a:rPr lang="es-CR" sz="1000" b="1" i="0" u="none" strike="noStrike">
                          <a:effectLst/>
                          <a:latin typeface="Calibri Light" panose="020F0302020204030204" pitchFamily="34" charset="0"/>
                        </a:rPr>
                        <a:t>Por Exportar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785,701</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93.85%</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847,542</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89.39%</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811,336</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90.59%</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81515979"/>
                  </a:ext>
                </a:extLst>
              </a:tr>
              <a:tr h="212539">
                <a:tc>
                  <a:txBody>
                    <a:bodyPr/>
                    <a:lstStyle/>
                    <a:p>
                      <a:pPr algn="l" fontAlgn="b">
                        <a:buNone/>
                      </a:pPr>
                      <a:r>
                        <a:rPr lang="es-CR" sz="1000" b="1" i="0" u="none" strike="noStrike">
                          <a:effectLst/>
                          <a:latin typeface="Calibri Light" panose="020F0302020204030204" pitchFamily="34" charset="0"/>
                        </a:rPr>
                        <a:t>Producción Total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1,620,702</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1,536,060</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1,589,267</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dirty="0">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11000922"/>
                  </a:ext>
                </a:extLst>
              </a:tr>
            </a:tbl>
          </a:graphicData>
        </a:graphic>
      </p:graphicFrame>
      <p:graphicFrame>
        <p:nvGraphicFramePr>
          <p:cNvPr id="8" name="Gráfico 7">
            <a:extLst>
              <a:ext uri="{FF2B5EF4-FFF2-40B4-BE49-F238E27FC236}">
                <a16:creationId xmlns:a16="http://schemas.microsoft.com/office/drawing/2014/main" id="{7C91938B-C033-45A8-B772-192C7F469E4B}"/>
              </a:ext>
            </a:extLst>
          </p:cNvPr>
          <p:cNvGraphicFramePr>
            <a:graphicFrameLocks/>
          </p:cNvGraphicFramePr>
          <p:nvPr>
            <p:extLst>
              <p:ext uri="{D42A27DB-BD31-4B8C-83A1-F6EECF244321}">
                <p14:modId xmlns:p14="http://schemas.microsoft.com/office/powerpoint/2010/main" val="158389800"/>
              </p:ext>
            </p:extLst>
          </p:nvPr>
        </p:nvGraphicFramePr>
        <p:xfrm>
          <a:off x="1120388" y="3536445"/>
          <a:ext cx="9861934" cy="182918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333236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3B7EC8-8639-2516-B8DE-3C3F54667D5E}"/>
            </a:ext>
          </a:extLst>
        </p:cNvPr>
        <p:cNvGrpSpPr/>
        <p:nvPr/>
      </p:nvGrpSpPr>
      <p:grpSpPr>
        <a:xfrm>
          <a:off x="0" y="0"/>
          <a:ext cx="0" cy="0"/>
          <a:chOff x="0" y="0"/>
          <a:chExt cx="0" cy="0"/>
        </a:xfrm>
      </p:grpSpPr>
      <p:pic>
        <p:nvPicPr>
          <p:cNvPr id="11" name="Picture 10" descr="A green and black background with leaves and beans&#10;&#10;Description automatically generated">
            <a:extLst>
              <a:ext uri="{FF2B5EF4-FFF2-40B4-BE49-F238E27FC236}">
                <a16:creationId xmlns:a16="http://schemas.microsoft.com/office/drawing/2014/main" id="{8BCDA643-E446-3B6F-08CC-4536C5D98B18}"/>
              </a:ext>
            </a:extLst>
          </p:cNvPr>
          <p:cNvPicPr>
            <a:picLocks noChangeAspect="1"/>
          </p:cNvPicPr>
          <p:nvPr/>
        </p:nvPicPr>
        <p:blipFill>
          <a:blip r:embed="rId3"/>
          <a:stretch>
            <a:fillRect/>
          </a:stretch>
        </p:blipFill>
        <p:spPr>
          <a:xfrm>
            <a:off x="0" y="-3737"/>
            <a:ext cx="12192000" cy="6858000"/>
          </a:xfrm>
          <a:prstGeom prst="rect">
            <a:avLst/>
          </a:prstGeom>
        </p:spPr>
      </p:pic>
      <p:sp>
        <p:nvSpPr>
          <p:cNvPr id="2" name="CuadroTexto 1">
            <a:extLst>
              <a:ext uri="{FF2B5EF4-FFF2-40B4-BE49-F238E27FC236}">
                <a16:creationId xmlns:a16="http://schemas.microsoft.com/office/drawing/2014/main" id="{628418ED-C0ED-CF01-3902-1842D8AB4F41}"/>
              </a:ext>
            </a:extLst>
          </p:cNvPr>
          <p:cNvSpPr txBox="1"/>
          <p:nvPr/>
        </p:nvSpPr>
        <p:spPr>
          <a:xfrm>
            <a:off x="0" y="0"/>
            <a:ext cx="7602876" cy="490904"/>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mn-lt"/>
              </a:rPr>
              <a:t>COMERCIALIZACIÓN COSECHAS FUTURAS </a:t>
            </a:r>
          </a:p>
        </p:txBody>
      </p:sp>
      <p:sp>
        <p:nvSpPr>
          <p:cNvPr id="3" name="CuadroTexto 2">
            <a:extLst>
              <a:ext uri="{FF2B5EF4-FFF2-40B4-BE49-F238E27FC236}">
                <a16:creationId xmlns:a16="http://schemas.microsoft.com/office/drawing/2014/main" id="{BD59D6AE-581F-1182-D394-B4BDCD87FE09}"/>
              </a:ext>
            </a:extLst>
          </p:cNvPr>
          <p:cNvSpPr txBox="1"/>
          <p:nvPr/>
        </p:nvSpPr>
        <p:spPr>
          <a:xfrm>
            <a:off x="1134503" y="711202"/>
            <a:ext cx="9904972"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mn-lt"/>
              </a:rPr>
              <a:t>COSECHAS 2026-2027 &amp; 2027-2028</a:t>
            </a:r>
          </a:p>
        </p:txBody>
      </p:sp>
      <p:sp>
        <p:nvSpPr>
          <p:cNvPr id="4" name="CuadroTexto 3">
            <a:extLst>
              <a:ext uri="{FF2B5EF4-FFF2-40B4-BE49-F238E27FC236}">
                <a16:creationId xmlns:a16="http://schemas.microsoft.com/office/drawing/2014/main" id="{7B580CF2-C169-E5E8-677A-BEB67269D811}"/>
              </a:ext>
            </a:extLst>
          </p:cNvPr>
          <p:cNvSpPr txBox="1"/>
          <p:nvPr/>
        </p:nvSpPr>
        <p:spPr>
          <a:xfrm>
            <a:off x="8645237" y="5455092"/>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mn-lt"/>
            </a:endParaRPr>
          </a:p>
          <a:p>
            <a:r>
              <a:rPr lang="es-ES" sz="2000" dirty="0">
                <a:latin typeface="+mn-lt"/>
              </a:rPr>
              <a:t>Corte al 19 de Enero 2026</a:t>
            </a:r>
          </a:p>
          <a:p>
            <a:endParaRPr lang="es-ES" sz="2000" dirty="0">
              <a:latin typeface="+mn-lt"/>
            </a:endParaRPr>
          </a:p>
        </p:txBody>
      </p:sp>
      <p:graphicFrame>
        <p:nvGraphicFramePr>
          <p:cNvPr id="6" name="Tabla 5">
            <a:extLst>
              <a:ext uri="{FF2B5EF4-FFF2-40B4-BE49-F238E27FC236}">
                <a16:creationId xmlns:a16="http://schemas.microsoft.com/office/drawing/2014/main" id="{A460E29F-5C39-E22C-B070-92FD702C678E}"/>
              </a:ext>
            </a:extLst>
          </p:cNvPr>
          <p:cNvGraphicFramePr>
            <a:graphicFrameLocks noGrp="1"/>
          </p:cNvGraphicFramePr>
          <p:nvPr>
            <p:extLst>
              <p:ext uri="{D42A27DB-BD31-4B8C-83A1-F6EECF244321}">
                <p14:modId xmlns:p14="http://schemas.microsoft.com/office/powerpoint/2010/main" val="3825484923"/>
              </p:ext>
            </p:extLst>
          </p:nvPr>
        </p:nvGraphicFramePr>
        <p:xfrm>
          <a:off x="1143514" y="1542349"/>
          <a:ext cx="9904972" cy="3064156"/>
        </p:xfrm>
        <a:graphic>
          <a:graphicData uri="http://schemas.openxmlformats.org/drawingml/2006/table">
            <a:tbl>
              <a:tblPr/>
              <a:tblGrid>
                <a:gridCol w="1554704">
                  <a:extLst>
                    <a:ext uri="{9D8B030D-6E8A-4147-A177-3AD203B41FA5}">
                      <a16:colId xmlns:a16="http://schemas.microsoft.com/office/drawing/2014/main" val="4209637240"/>
                    </a:ext>
                  </a:extLst>
                </a:gridCol>
                <a:gridCol w="1341560">
                  <a:extLst>
                    <a:ext uri="{9D8B030D-6E8A-4147-A177-3AD203B41FA5}">
                      <a16:colId xmlns:a16="http://schemas.microsoft.com/office/drawing/2014/main" val="221701666"/>
                    </a:ext>
                  </a:extLst>
                </a:gridCol>
                <a:gridCol w="1504552">
                  <a:extLst>
                    <a:ext uri="{9D8B030D-6E8A-4147-A177-3AD203B41FA5}">
                      <a16:colId xmlns:a16="http://schemas.microsoft.com/office/drawing/2014/main" val="3168062401"/>
                    </a:ext>
                  </a:extLst>
                </a:gridCol>
                <a:gridCol w="1604856">
                  <a:extLst>
                    <a:ext uri="{9D8B030D-6E8A-4147-A177-3AD203B41FA5}">
                      <a16:colId xmlns:a16="http://schemas.microsoft.com/office/drawing/2014/main" val="1104767052"/>
                    </a:ext>
                  </a:extLst>
                </a:gridCol>
                <a:gridCol w="2043685">
                  <a:extLst>
                    <a:ext uri="{9D8B030D-6E8A-4147-A177-3AD203B41FA5}">
                      <a16:colId xmlns:a16="http://schemas.microsoft.com/office/drawing/2014/main" val="2811208556"/>
                    </a:ext>
                  </a:extLst>
                </a:gridCol>
                <a:gridCol w="1855615">
                  <a:extLst>
                    <a:ext uri="{9D8B030D-6E8A-4147-A177-3AD203B41FA5}">
                      <a16:colId xmlns:a16="http://schemas.microsoft.com/office/drawing/2014/main" val="920417835"/>
                    </a:ext>
                  </a:extLst>
                </a:gridCol>
              </a:tblGrid>
              <a:tr h="312924">
                <a:tc gridSpan="6">
                  <a:txBody>
                    <a:bodyPr/>
                    <a:lstStyle/>
                    <a:p>
                      <a:pPr algn="ctr" fontAlgn="b">
                        <a:buNone/>
                      </a:pPr>
                      <a:r>
                        <a:rPr lang="es-ES" sz="1400" b="1" i="0" u="none" strike="noStrike">
                          <a:effectLst/>
                          <a:latin typeface="Calibri Light" panose="020F0302020204030204" pitchFamily="34" charset="0"/>
                        </a:rPr>
                        <a:t>Volumen en U. 46 kg. - Para 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4102296213"/>
                  </a:ext>
                </a:extLst>
              </a:tr>
              <a:tr h="751018">
                <a:tc>
                  <a:txBody>
                    <a:bodyPr/>
                    <a:lstStyle/>
                    <a:p>
                      <a:pPr algn="ctr" fontAlgn="ctr">
                        <a:buNone/>
                      </a:pPr>
                      <a:r>
                        <a:rPr lang="es-CR" sz="1200" b="1" i="0" u="none" strike="noStrike">
                          <a:effectLst/>
                          <a:latin typeface="Calibri Light" panose="020F0302020204030204" pitchFamily="34" charset="0"/>
                        </a:rPr>
                        <a:t>Cosecha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Ventas TOTALES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Ventas en Consignación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Ventas con Precio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100" b="1" i="0" u="none" strike="noStrike">
                          <a:effectLst/>
                          <a:latin typeface="Calibri Light" panose="020F0302020204030204" pitchFamily="34" charset="0"/>
                        </a:rPr>
                        <a:t>Precio Rieles Promedio $/Ud.46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Variación  % precio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92978906"/>
                  </a:ext>
                </a:extLst>
              </a:tr>
              <a:tr h="200272">
                <a:tc>
                  <a:txBody>
                    <a:bodyPr/>
                    <a:lstStyle/>
                    <a:p>
                      <a:pPr algn="l" fontAlgn="b">
                        <a:buNone/>
                      </a:pPr>
                      <a:r>
                        <a:rPr lang="es-CR" sz="10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563372989"/>
                  </a:ext>
                </a:extLst>
              </a:tr>
              <a:tr h="350475">
                <a:tc>
                  <a:txBody>
                    <a:bodyPr/>
                    <a:lstStyle/>
                    <a:p>
                      <a:pPr algn="ctr" fontAlgn="b">
                        <a:buNone/>
                      </a:pPr>
                      <a:r>
                        <a:rPr lang="es-CR" sz="1600" b="1" i="0" u="none" strike="noStrike">
                          <a:effectLst/>
                          <a:latin typeface="Calibri Light" panose="020F0302020204030204" pitchFamily="34" charset="0"/>
                        </a:rPr>
                        <a:t>2026-2027</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effectLst/>
                          <a:latin typeface="Calibri Light" panose="020F0302020204030204" pitchFamily="34" charset="0"/>
                        </a:rPr>
                        <a:t>  15,825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6,000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9,825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319.62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effectLst/>
                          <a:latin typeface="Calibri Light" panose="020F0302020204030204" pitchFamily="34" charset="0"/>
                        </a:rPr>
                        <a:t>0.40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60213136"/>
                  </a:ext>
                </a:extLst>
              </a:tr>
              <a:tr h="350475">
                <a:tc>
                  <a:txBody>
                    <a:bodyPr/>
                    <a:lstStyle/>
                    <a:p>
                      <a:pPr algn="ctr" fontAlgn="b">
                        <a:buNone/>
                      </a:pPr>
                      <a:r>
                        <a:rPr lang="es-CR" sz="1600" b="1" i="0" u="none" strike="noStrike">
                          <a:effectLst/>
                          <a:latin typeface="Calibri Light" panose="020F0302020204030204" pitchFamily="34" charset="0"/>
                        </a:rPr>
                        <a:t>2027-2028</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effectLst/>
                          <a:latin typeface="Calibri Light" panose="020F0302020204030204" pitchFamily="34" charset="0"/>
                        </a:rPr>
                        <a:t>  1,500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1,500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325.00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effectLst/>
                          <a:latin typeface="Calibri Light" panose="020F0302020204030204" pitchFamily="34" charset="0"/>
                        </a:rPr>
                        <a:t>2.09</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42518007"/>
                  </a:ext>
                </a:extLst>
              </a:tr>
              <a:tr h="220299">
                <a:tc>
                  <a:txBody>
                    <a:bodyPr/>
                    <a:lstStyle/>
                    <a:p>
                      <a:pPr algn="ctr" fontAlgn="b">
                        <a:buNone/>
                      </a:pPr>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192158319"/>
                  </a:ext>
                </a:extLst>
              </a:tr>
              <a:tr h="240326">
                <a:tc>
                  <a:txBody>
                    <a:bodyPr/>
                    <a:lstStyle/>
                    <a:p>
                      <a:pPr algn="l"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38966480"/>
                  </a:ext>
                </a:extLst>
              </a:tr>
              <a:tr h="212789">
                <a:tc gridSpan="3">
                  <a:txBody>
                    <a:bodyPr/>
                    <a:lstStyle/>
                    <a:p>
                      <a:pPr algn="l" fontAlgn="b">
                        <a:buNone/>
                      </a:pPr>
                      <a:r>
                        <a:rPr lang="es-ES" sz="1000" b="1" i="0" u="none" strike="noStrike">
                          <a:effectLst/>
                          <a:latin typeface="Calibri Light" panose="020F0302020204030204" pitchFamily="34" charset="0"/>
                        </a:rPr>
                        <a:t>1/ Variación porcentual en el precio:</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491890042"/>
                  </a:ext>
                </a:extLst>
              </a:tr>
              <a:tr h="212789">
                <a:tc>
                  <a:txBody>
                    <a:bodyPr/>
                    <a:lstStyle/>
                    <a:p>
                      <a:pPr algn="l" fontAlgn="b">
                        <a:buNone/>
                      </a:pPr>
                      <a:r>
                        <a:rPr lang="es-CR" sz="1000" b="0" i="0" u="none" strike="noStrike">
                          <a:effectLst/>
                          <a:latin typeface="Calibri Light" panose="020F0302020204030204" pitchFamily="34" charset="0"/>
                        </a:rPr>
                        <a:t> con respecto 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000" b="0" i="0" u="none" strike="noStrike" dirty="0">
                          <a:solidFill>
                            <a:srgbClr val="0000FF"/>
                          </a:solidFill>
                          <a:effectLst/>
                          <a:latin typeface="Calibri Light" panose="020F0302020204030204" pitchFamily="34" charset="0"/>
                        </a:rPr>
                        <a:t>9/1/2026</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Cosecha 2026-2027</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dirty="0">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15342853"/>
                  </a:ext>
                </a:extLst>
              </a:tr>
              <a:tr h="212789">
                <a:tc>
                  <a:txBody>
                    <a:bodyPr/>
                    <a:lstStyle/>
                    <a:p>
                      <a:pPr algn="l" fontAlgn="b">
                        <a:buNone/>
                      </a:pPr>
                      <a:r>
                        <a:rPr lang="es-CR" sz="1000" b="0" i="0" u="none" strike="noStrike">
                          <a:effectLst/>
                          <a:latin typeface="Calibri Light" panose="020F0302020204030204" pitchFamily="34" charset="0"/>
                        </a:rPr>
                        <a:t> con respecto al</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000" b="0" i="0" u="none" strike="noStrike" dirty="0">
                          <a:solidFill>
                            <a:srgbClr val="0000FF"/>
                          </a:solidFill>
                          <a:effectLst/>
                          <a:latin typeface="Calibri Light" panose="020F0302020204030204" pitchFamily="34" charset="0"/>
                        </a:rPr>
                        <a:t>9/1/2026</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Cosecha 2027-2028</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dirty="0">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72605034"/>
                  </a:ext>
                </a:extLst>
              </a:tr>
            </a:tbl>
          </a:graphicData>
        </a:graphic>
      </p:graphicFrame>
    </p:spTree>
    <p:extLst>
      <p:ext uri="{BB962C8B-B14F-4D97-AF65-F5344CB8AC3E}">
        <p14:creationId xmlns:p14="http://schemas.microsoft.com/office/powerpoint/2010/main" val="37159785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12370</TotalTime>
  <Words>1347</Words>
  <Application>Microsoft Office PowerPoint</Application>
  <PresentationFormat>Panorámica</PresentationFormat>
  <Paragraphs>431</Paragraphs>
  <Slides>7</Slides>
  <Notes>7</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7</vt:i4>
      </vt:variant>
    </vt:vector>
  </HeadingPairs>
  <TitlesOfParts>
    <vt:vector size="12" baseType="lpstr">
      <vt:lpstr>Aptos</vt:lpstr>
      <vt:lpstr>Arial</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aquiros</dc:creator>
  <cp:lastModifiedBy>Juan Carlos Castillo Molina</cp:lastModifiedBy>
  <cp:revision>24</cp:revision>
  <dcterms:created xsi:type="dcterms:W3CDTF">2023-12-07T15:07:55Z</dcterms:created>
  <dcterms:modified xsi:type="dcterms:W3CDTF">2026-01-20T17:09:13Z</dcterms:modified>
</cp:coreProperties>
</file>